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53" r:id="rId3"/>
  </p:sldMasterIdLst>
  <p:notesMasterIdLst>
    <p:notesMasterId r:id="rId29"/>
  </p:notesMasterIdLst>
  <p:sldIdLst>
    <p:sldId id="256" r:id="rId4"/>
    <p:sldId id="261" r:id="rId5"/>
    <p:sldId id="307" r:id="rId6"/>
    <p:sldId id="310" r:id="rId7"/>
    <p:sldId id="309" r:id="rId8"/>
    <p:sldId id="311" r:id="rId9"/>
    <p:sldId id="308" r:id="rId10"/>
    <p:sldId id="314" r:id="rId11"/>
    <p:sldId id="268" r:id="rId12"/>
    <p:sldId id="273" r:id="rId13"/>
    <p:sldId id="312" r:id="rId14"/>
    <p:sldId id="304" r:id="rId15"/>
    <p:sldId id="323" r:id="rId16"/>
    <p:sldId id="324" r:id="rId17"/>
    <p:sldId id="325" r:id="rId18"/>
    <p:sldId id="305" r:id="rId19"/>
    <p:sldId id="264" r:id="rId20"/>
    <p:sldId id="316" r:id="rId21"/>
    <p:sldId id="303" r:id="rId22"/>
    <p:sldId id="315" r:id="rId23"/>
    <p:sldId id="322" r:id="rId24"/>
    <p:sldId id="318" r:id="rId25"/>
    <p:sldId id="319" r:id="rId26"/>
    <p:sldId id="302" r:id="rId27"/>
    <p:sldId id="320" r:id="rId2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20"/>
    <p:restoredTop sz="80049"/>
  </p:normalViewPr>
  <p:slideViewPr>
    <p:cSldViewPr>
      <p:cViewPr>
        <p:scale>
          <a:sx n="87" d="100"/>
          <a:sy n="87" d="100"/>
        </p:scale>
        <p:origin x="856" y="568"/>
      </p:cViewPr>
      <p:guideLst>
        <p:guide orient="horz" pos="1847"/>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presProps" Target="presProps.xml"/><Relationship Id="rId8"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2"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s-ES"/>
        </a:p>
      </c:txPr>
    </c:title>
    <c:autoTitleDeleted val="0"/>
    <c:plotArea>
      <c:layout/>
      <c:lineChart>
        <c:grouping val="standard"/>
        <c:varyColors val="0"/>
        <c:ser>
          <c:idx val="0"/>
          <c:order val="0"/>
          <c:tx>
            <c:strRef>
              <c:f>Sheet1!$A$15:$B$15</c:f>
              <c:strCache>
                <c:ptCount val="2"/>
                <c:pt idx="1">
                  <c:v>Artisanal Sales Growth $</c:v>
                </c:pt>
              </c:strCache>
            </c:strRef>
          </c:tx>
          <c:spPr>
            <a:ln w="34925" cap="rnd">
              <a:solidFill>
                <a:schemeClr val="accent4"/>
              </a:solidFill>
              <a:round/>
            </a:ln>
            <a:effectLst>
              <a:outerShdw blurRad="57150" dist="19050" dir="5400000" algn="ctr" rotWithShape="0">
                <a:srgbClr val="000000">
                  <a:alpha val="63000"/>
                </a:srgbClr>
              </a:outerShdw>
            </a:effectLst>
          </c:spPr>
          <c:marker>
            <c:symbol val="none"/>
          </c:marker>
          <c:cat>
            <c:numRef>
              <c:f>Sheet1!$C$14:$DV$14</c:f>
              <c:numCache>
                <c:formatCode>General</c:formatCode>
                <c:ptCount val="124"/>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pt idx="50">
                  <c:v>51</c:v>
                </c:pt>
                <c:pt idx="51">
                  <c:v>52</c:v>
                </c:pt>
                <c:pt idx="52">
                  <c:v>53</c:v>
                </c:pt>
                <c:pt idx="53">
                  <c:v>54</c:v>
                </c:pt>
                <c:pt idx="54">
                  <c:v>55</c:v>
                </c:pt>
                <c:pt idx="55">
                  <c:v>56</c:v>
                </c:pt>
                <c:pt idx="56">
                  <c:v>57</c:v>
                </c:pt>
                <c:pt idx="57">
                  <c:v>58</c:v>
                </c:pt>
                <c:pt idx="58">
                  <c:v>59</c:v>
                </c:pt>
                <c:pt idx="59">
                  <c:v>60</c:v>
                </c:pt>
                <c:pt idx="60">
                  <c:v>61</c:v>
                </c:pt>
                <c:pt idx="61">
                  <c:v>62</c:v>
                </c:pt>
                <c:pt idx="62">
                  <c:v>63</c:v>
                </c:pt>
                <c:pt idx="63">
                  <c:v>64</c:v>
                </c:pt>
                <c:pt idx="64">
                  <c:v>65</c:v>
                </c:pt>
                <c:pt idx="65">
                  <c:v>66</c:v>
                </c:pt>
                <c:pt idx="66">
                  <c:v>67</c:v>
                </c:pt>
                <c:pt idx="67">
                  <c:v>68</c:v>
                </c:pt>
                <c:pt idx="68">
                  <c:v>69</c:v>
                </c:pt>
                <c:pt idx="69">
                  <c:v>70</c:v>
                </c:pt>
                <c:pt idx="70">
                  <c:v>71</c:v>
                </c:pt>
                <c:pt idx="71">
                  <c:v>72</c:v>
                </c:pt>
                <c:pt idx="72">
                  <c:v>73</c:v>
                </c:pt>
                <c:pt idx="73">
                  <c:v>74</c:v>
                </c:pt>
                <c:pt idx="74">
                  <c:v>75</c:v>
                </c:pt>
                <c:pt idx="75">
                  <c:v>76</c:v>
                </c:pt>
                <c:pt idx="76">
                  <c:v>77</c:v>
                </c:pt>
                <c:pt idx="77">
                  <c:v>78</c:v>
                </c:pt>
                <c:pt idx="78">
                  <c:v>79</c:v>
                </c:pt>
                <c:pt idx="79">
                  <c:v>80</c:v>
                </c:pt>
                <c:pt idx="80">
                  <c:v>81</c:v>
                </c:pt>
                <c:pt idx="81">
                  <c:v>82</c:v>
                </c:pt>
                <c:pt idx="82">
                  <c:v>83</c:v>
                </c:pt>
                <c:pt idx="83">
                  <c:v>84</c:v>
                </c:pt>
                <c:pt idx="84">
                  <c:v>85</c:v>
                </c:pt>
                <c:pt idx="85">
                  <c:v>86</c:v>
                </c:pt>
                <c:pt idx="86">
                  <c:v>87</c:v>
                </c:pt>
                <c:pt idx="87">
                  <c:v>88</c:v>
                </c:pt>
                <c:pt idx="88">
                  <c:v>89</c:v>
                </c:pt>
                <c:pt idx="89">
                  <c:v>90</c:v>
                </c:pt>
                <c:pt idx="90">
                  <c:v>91</c:v>
                </c:pt>
                <c:pt idx="91">
                  <c:v>92</c:v>
                </c:pt>
                <c:pt idx="92">
                  <c:v>93</c:v>
                </c:pt>
                <c:pt idx="93">
                  <c:v>94</c:v>
                </c:pt>
                <c:pt idx="94">
                  <c:v>95</c:v>
                </c:pt>
                <c:pt idx="95">
                  <c:v>96</c:v>
                </c:pt>
                <c:pt idx="96">
                  <c:v>97</c:v>
                </c:pt>
                <c:pt idx="97">
                  <c:v>98</c:v>
                </c:pt>
                <c:pt idx="98">
                  <c:v>99</c:v>
                </c:pt>
                <c:pt idx="99">
                  <c:v>100</c:v>
                </c:pt>
                <c:pt idx="100">
                  <c:v>101</c:v>
                </c:pt>
                <c:pt idx="101">
                  <c:v>102</c:v>
                </c:pt>
                <c:pt idx="102">
                  <c:v>103</c:v>
                </c:pt>
                <c:pt idx="103">
                  <c:v>104</c:v>
                </c:pt>
              </c:numCache>
            </c:numRef>
          </c:cat>
          <c:val>
            <c:numRef>
              <c:f>Sheet1!$C$15:$DV$15</c:f>
              <c:numCache>
                <c:formatCode>General</c:formatCode>
                <c:ptCount val="124"/>
                <c:pt idx="0">
                  <c:v>37033.43</c:v>
                </c:pt>
                <c:pt idx="1">
                  <c:v>38936.739668586422</c:v>
                </c:pt>
                <c:pt idx="2">
                  <c:v>40937.868731556089</c:v>
                </c:pt>
                <c:pt idx="3">
                  <c:v>43041.844554700001</c:v>
                </c:pt>
                <c:pt idx="4">
                  <c:v>45253.952882088372</c:v>
                </c:pt>
                <c:pt idx="5">
                  <c:v>47579.751115258594</c:v>
                </c:pt>
                <c:pt idx="6">
                  <c:v>50025.082274878623</c:v>
                </c:pt>
                <c:pt idx="7">
                  <c:v>52596.089679961209</c:v>
                </c:pt>
                <c:pt idx="8">
                  <c:v>55299.232381507041</c:v>
                </c:pt>
                <c:pt idx="9">
                  <c:v>58141.301389350214</c:v>
                </c:pt>
                <c:pt idx="10">
                  <c:v>61129.436732972106</c:v>
                </c:pt>
                <c:pt idx="11">
                  <c:v>64271.145399145011</c:v>
                </c:pt>
                <c:pt idx="12">
                  <c:v>67574.320191469567</c:v>
                </c:pt>
                <c:pt idx="13">
                  <c:v>71047.259559186205</c:v>
                </c:pt>
                <c:pt idx="14">
                  <c:v>74698.688445075735</c:v>
                </c:pt>
                <c:pt idx="15">
                  <c:v>78537.780204824623</c:v>
                </c:pt>
                <c:pt idx="16">
                  <c:v>82574.179652922132</c:v>
                </c:pt>
                <c:pt idx="17">
                  <c:v>86818.027292986764</c:v>
                </c:pt>
                <c:pt idx="18">
                  <c:v>91279.98479339495</c:v>
                </c:pt>
                <c:pt idx="19">
                  <c:v>95971.261772213547</c:v>
                </c:pt>
                <c:pt idx="20">
                  <c:v>100903.64395872699</c:v>
                </c:pt>
                <c:pt idx="21">
                  <c:v>106089.52280230822</c:v>
                </c:pt>
                <c:pt idx="22">
                  <c:v>111541.92660301889</c:v>
                </c:pt>
                <c:pt idx="23">
                  <c:v>117274.5532421469</c:v>
                </c:pt>
                <c:pt idx="24">
                  <c:v>123301.80459490928</c:v>
                </c:pt>
                <c:pt idx="25">
                  <c:v>129638.8227117741</c:v>
                </c:pt>
                <c:pt idx="26">
                  <c:v>133029.67132389988</c:v>
                </c:pt>
                <c:pt idx="27">
                  <c:v>136509.21137945168</c:v>
                </c:pt>
                <c:pt idx="28">
                  <c:v>140079.7627024726</c:v>
                </c:pt>
                <c:pt idx="29">
                  <c:v>143743.70579460196</c:v>
                </c:pt>
                <c:pt idx="30">
                  <c:v>147503.48342216579</c:v>
                </c:pt>
                <c:pt idx="31">
                  <c:v>151361.60224477944</c:v>
                </c:pt>
                <c:pt idx="32">
                  <c:v>155320.63448654811</c:v>
                </c:pt>
                <c:pt idx="33">
                  <c:v>159383.21965097953</c:v>
                </c:pt>
                <c:pt idx="34">
                  <c:v>163552.0662807521</c:v>
                </c:pt>
                <c:pt idx="35">
                  <c:v>167829.95376351173</c:v>
                </c:pt>
                <c:pt idx="36">
                  <c:v>172219.73418490129</c:v>
                </c:pt>
                <c:pt idx="37">
                  <c:v>176724.33423005819</c:v>
                </c:pt>
                <c:pt idx="38">
                  <c:v>181346.75713484766</c:v>
                </c:pt>
                <c:pt idx="39">
                  <c:v>186090.08468813283</c:v>
                </c:pt>
                <c:pt idx="40">
                  <c:v>190957.47928641635</c:v>
                </c:pt>
                <c:pt idx="41">
                  <c:v>195952.18604222347</c:v>
                </c:pt>
                <c:pt idx="42">
                  <c:v>201077.53494763235</c:v>
                </c:pt>
                <c:pt idx="43">
                  <c:v>206336.94309439367</c:v>
                </c:pt>
                <c:pt idx="44">
                  <c:v>211733.91695212029</c:v>
                </c:pt>
                <c:pt idx="45">
                  <c:v>217272.05470606525</c:v>
                </c:pt>
                <c:pt idx="46">
                  <c:v>222955.04865604706</c:v>
                </c:pt>
                <c:pt idx="47">
                  <c:v>228786.68767812167</c:v>
                </c:pt>
                <c:pt idx="48">
                  <c:v>234770.859750642</c:v>
                </c:pt>
                <c:pt idx="49">
                  <c:v>240911.55454638964</c:v>
                </c:pt>
                <c:pt idx="50">
                  <c:v>247212.86609250642</c:v>
                </c:pt>
                <c:pt idx="51">
                  <c:v>253678.99549999964</c:v>
                </c:pt>
                <c:pt idx="52">
                  <c:v>258574.45252493265</c:v>
                </c:pt>
                <c:pt idx="53">
                  <c:v>263564.38130317628</c:v>
                </c:pt>
                <c:pt idx="54">
                  <c:v>268650.60493564396</c:v>
                </c:pt>
                <c:pt idx="55">
                  <c:v>273834.98170516134</c:v>
                </c:pt>
                <c:pt idx="56">
                  <c:v>279119.40575540136</c:v>
                </c:pt>
                <c:pt idx="57">
                  <c:v>284505.80778292124</c:v>
                </c:pt>
                <c:pt idx="58">
                  <c:v>289996.15574255411</c:v>
                </c:pt>
                <c:pt idx="59">
                  <c:v>295592.45556641341</c:v>
                </c:pt>
                <c:pt idx="60">
                  <c:v>301296.75189677236</c:v>
                </c:pt>
                <c:pt idx="61">
                  <c:v>307111.12883308658</c:v>
                </c:pt>
                <c:pt idx="62">
                  <c:v>313037.71069343237</c:v>
                </c:pt>
                <c:pt idx="63">
                  <c:v>319078.66279063944</c:v>
                </c:pt>
                <c:pt idx="64">
                  <c:v>325236.1922234011</c:v>
                </c:pt>
                <c:pt idx="65">
                  <c:v>331512.54868265125</c:v>
                </c:pt>
                <c:pt idx="66">
                  <c:v>337910.02527350257</c:v>
                </c:pt>
                <c:pt idx="67">
                  <c:v>344430.95935304667</c:v>
                </c:pt>
                <c:pt idx="68">
                  <c:v>351077.7333843215</c:v>
                </c:pt>
                <c:pt idx="69">
                  <c:v>357852.77580675902</c:v>
                </c:pt>
                <c:pt idx="70">
                  <c:v>364758.56192343013</c:v>
                </c:pt>
                <c:pt idx="71">
                  <c:v>371797.6148054119</c:v>
                </c:pt>
                <c:pt idx="72">
                  <c:v>378972.50621360692</c:v>
                </c:pt>
                <c:pt idx="73">
                  <c:v>386285.85753835179</c:v>
                </c:pt>
                <c:pt idx="74">
                  <c:v>393740.34075715812</c:v>
                </c:pt>
                <c:pt idx="75">
                  <c:v>401338.67941093579</c:v>
                </c:pt>
                <c:pt idx="76">
                  <c:v>409083.64959905529</c:v>
                </c:pt>
                <c:pt idx="77">
                  <c:v>416978.08099361247</c:v>
                </c:pt>
                <c:pt idx="78">
                  <c:v>421720.27519010997</c:v>
                </c:pt>
                <c:pt idx="79">
                  <c:v>426516.40125214751</c:v>
                </c:pt>
                <c:pt idx="80">
                  <c:v>431367.07253421884</c:v>
                </c:pt>
                <c:pt idx="81">
                  <c:v>436272.90936635493</c:v>
                </c:pt>
                <c:pt idx="82">
                  <c:v>441234.53913345508</c:v>
                </c:pt>
                <c:pt idx="83">
                  <c:v>446252.59635552036</c:v>
                </c:pt>
                <c:pt idx="84">
                  <c:v>451327.7227687994</c:v>
                </c:pt>
                <c:pt idx="85">
                  <c:v>456460.5674078571</c:v>
                </c:pt>
                <c:pt idx="86">
                  <c:v>461651.78668857669</c:v>
                </c:pt>
                <c:pt idx="87">
                  <c:v>466902.04449210572</c:v>
                </c:pt>
                <c:pt idx="88">
                  <c:v>472212.01224975672</c:v>
                </c:pt>
                <c:pt idx="89">
                  <c:v>477582.36902887363</c:v>
                </c:pt>
                <c:pt idx="90">
                  <c:v>483013.80161967437</c:v>
                </c:pt>
                <c:pt idx="91">
                  <c:v>488507.00462308142</c:v>
                </c:pt>
                <c:pt idx="92">
                  <c:v>494062.68053955107</c:v>
                </c:pt>
                <c:pt idx="93">
                  <c:v>499681.53985891311</c:v>
                </c:pt>
                <c:pt idx="94">
                  <c:v>505364.30115123192</c:v>
                </c:pt>
                <c:pt idx="95">
                  <c:v>511111.69115870114</c:v>
                </c:pt>
                <c:pt idx="96">
                  <c:v>516924.4448885835</c:v>
                </c:pt>
                <c:pt idx="97">
                  <c:v>522803.30570720742</c:v>
                </c:pt>
                <c:pt idx="98">
                  <c:v>528749.02543503267</c:v>
                </c:pt>
                <c:pt idx="99">
                  <c:v>534762.36444279726</c:v>
                </c:pt>
                <c:pt idx="100">
                  <c:v>540844.09174875787</c:v>
                </c:pt>
                <c:pt idx="101">
                  <c:v>546994.98511703592</c:v>
                </c:pt>
                <c:pt idx="102">
                  <c:v>553215.83115708223</c:v>
                </c:pt>
                <c:pt idx="103">
                  <c:v>559507.42542427313</c:v>
                </c:pt>
              </c:numCache>
            </c:numRef>
          </c:val>
          <c:smooth val="0"/>
          <c:extLst>
            <c:ext xmlns:c16="http://schemas.microsoft.com/office/drawing/2014/chart" uri="{C3380CC4-5D6E-409C-BE32-E72D297353CC}">
              <c16:uniqueId val="{00000000-5267-44B4-8E93-1A443006BF09}"/>
            </c:ext>
          </c:extLst>
        </c:ser>
        <c:dLbls>
          <c:showLegendKey val="0"/>
          <c:showVal val="0"/>
          <c:showCatName val="0"/>
          <c:showSerName val="0"/>
          <c:showPercent val="0"/>
          <c:showBubbleSize val="0"/>
        </c:dLbls>
        <c:smooth val="0"/>
        <c:axId val="2126794319"/>
        <c:axId val="139546351"/>
      </c:lineChart>
      <c:catAx>
        <c:axId val="2126794319"/>
        <c:scaling>
          <c:orientation val="minMax"/>
        </c:scaling>
        <c:delete val="0"/>
        <c:axPos val="b"/>
        <c:numFmt formatCode="General" sourceLinked="1"/>
        <c:majorTickMark val="none"/>
        <c:minorTickMark val="none"/>
        <c:tickLblPos val="nextTo"/>
        <c:spPr>
          <a:noFill/>
          <a:ln w="9525" cap="flat" cmpd="sng" algn="ctr">
            <a:solidFill>
              <a:schemeClr val="lt1">
                <a:lumMod val="95000"/>
                <a:alpha val="10000"/>
              </a:schemeClr>
            </a:solidFill>
            <a:round/>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139546351"/>
        <c:crosses val="autoZero"/>
        <c:auto val="1"/>
        <c:lblAlgn val="ctr"/>
        <c:lblOffset val="100"/>
        <c:noMultiLvlLbl val="0"/>
      </c:catAx>
      <c:valAx>
        <c:axId val="1395463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s-ES"/>
          </a:p>
        </c:txPr>
        <c:crossAx val="2126794319"/>
        <c:crosses val="autoZero"/>
        <c:crossBetween val="between"/>
      </c:valAx>
      <c:spPr>
        <a:noFill/>
        <a:ln>
          <a:solidFill>
            <a:schemeClr val="accent4">
              <a:lumMod val="60000"/>
              <a:lumOff val="40000"/>
            </a:schemeClr>
          </a:solid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s-E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3">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9525" cap="flat" cmpd="sng" algn="ctr">
        <a:solidFill>
          <a:schemeClr val="lt1">
            <a:lumMod val="95000"/>
            <a:alpha val="10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8EE5A8-77FF-F445-ACD9-B7D217E535E5}" type="datetimeFigureOut">
              <a:rPr lang="en-US" smtClean="0"/>
              <a:t>11/7/19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16A650-4638-4A42-8C18-3C3F7EE96162}" type="slidenum">
              <a:rPr lang="en-US" smtClean="0"/>
              <a:t>‹#›</a:t>
            </a:fld>
            <a:endParaRPr lang="en-US"/>
          </a:p>
        </p:txBody>
      </p:sp>
    </p:spTree>
    <p:extLst>
      <p:ext uri="{BB962C8B-B14F-4D97-AF65-F5344CB8AC3E}">
        <p14:creationId xmlns:p14="http://schemas.microsoft.com/office/powerpoint/2010/main" val="172362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General Overview of the market in regards to overall sales by volume over the datasets weeks – purpose is to see when the overall market is profiting the most. </a:t>
            </a:r>
          </a:p>
          <a:p>
            <a:r>
              <a:rPr lang="en-US" dirty="0"/>
              <a:t>We then look at the sales by value for each type of beer separately to see which beers are the strongest in the market.  </a:t>
            </a:r>
          </a:p>
        </p:txBody>
      </p:sp>
      <p:sp>
        <p:nvSpPr>
          <p:cNvPr id="4" name="Slide Number Placeholder 3"/>
          <p:cNvSpPr>
            <a:spLocks noGrp="1"/>
          </p:cNvSpPr>
          <p:nvPr>
            <p:ph type="sldNum" sz="quarter" idx="5"/>
          </p:nvPr>
        </p:nvSpPr>
        <p:spPr/>
        <p:txBody>
          <a:bodyPr/>
          <a:lstStyle/>
          <a:p>
            <a:fld id="{D316A650-4638-4A42-8C18-3C3F7EE96162}" type="slidenum">
              <a:rPr lang="en-US" smtClean="0"/>
              <a:t>4</a:t>
            </a:fld>
            <a:endParaRPr lang="en-US"/>
          </a:p>
        </p:txBody>
      </p:sp>
    </p:spTree>
    <p:extLst>
      <p:ext uri="{BB962C8B-B14F-4D97-AF65-F5344CB8AC3E}">
        <p14:creationId xmlns:p14="http://schemas.microsoft.com/office/powerpoint/2010/main" val="314287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study of the market as a whole – Graphing the price fluctuations over time in order to see if there are any seasonal changes worth noticing. Seems like in the summer it is the case for some of our brands such as Extra, Import Premium, Black and Import Special. </a:t>
            </a:r>
          </a:p>
        </p:txBody>
      </p:sp>
      <p:sp>
        <p:nvSpPr>
          <p:cNvPr id="4" name="Slide Number Placeholder 3"/>
          <p:cNvSpPr>
            <a:spLocks noGrp="1"/>
          </p:cNvSpPr>
          <p:nvPr>
            <p:ph type="sldNum" sz="quarter" idx="5"/>
          </p:nvPr>
        </p:nvSpPr>
        <p:spPr/>
        <p:txBody>
          <a:bodyPr/>
          <a:lstStyle/>
          <a:p>
            <a:fld id="{D316A650-4638-4A42-8C18-3C3F7EE96162}" type="slidenum">
              <a:rPr lang="en-US" smtClean="0"/>
              <a:t>5</a:t>
            </a:fld>
            <a:endParaRPr lang="en-US"/>
          </a:p>
        </p:txBody>
      </p:sp>
    </p:spTree>
    <p:extLst>
      <p:ext uri="{BB962C8B-B14F-4D97-AF65-F5344CB8AC3E}">
        <p14:creationId xmlns:p14="http://schemas.microsoft.com/office/powerpoint/2010/main" val="3338653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Diving in deeper to see how the different types of packaging affect sales </a:t>
            </a:r>
          </a:p>
          <a:p>
            <a:r>
              <a:rPr lang="en-US" dirty="0"/>
              <a:t>And a quick overlook into market share of the market to see who are the leading manufactures- THIS leads us to the next part due to the fact that it is evident that Man.3 is the leader. </a:t>
            </a:r>
          </a:p>
        </p:txBody>
      </p:sp>
      <p:sp>
        <p:nvSpPr>
          <p:cNvPr id="4" name="Slide Number Placeholder 3"/>
          <p:cNvSpPr>
            <a:spLocks noGrp="1"/>
          </p:cNvSpPr>
          <p:nvPr>
            <p:ph type="sldNum" sz="quarter" idx="5"/>
          </p:nvPr>
        </p:nvSpPr>
        <p:spPr/>
        <p:txBody>
          <a:bodyPr/>
          <a:lstStyle/>
          <a:p>
            <a:fld id="{D316A650-4638-4A42-8C18-3C3F7EE96162}" type="slidenum">
              <a:rPr lang="en-US" smtClean="0"/>
              <a:t>6</a:t>
            </a:fld>
            <a:endParaRPr lang="en-US"/>
          </a:p>
        </p:txBody>
      </p:sp>
    </p:spTree>
    <p:extLst>
      <p:ext uri="{BB962C8B-B14F-4D97-AF65-F5344CB8AC3E}">
        <p14:creationId xmlns:p14="http://schemas.microsoft.com/office/powerpoint/2010/main" val="3265560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our manuf. And our top competitor (and only competitor) Man3. </a:t>
            </a:r>
          </a:p>
          <a:p>
            <a:r>
              <a:rPr lang="en-US" dirty="0"/>
              <a:t>Comparing the segments vs total sales value in € -- we see here that we have strengths in the 2 Imports and </a:t>
            </a:r>
            <a:r>
              <a:rPr lang="en-US" dirty="0" err="1"/>
              <a:t>Flavoured</a:t>
            </a:r>
            <a:r>
              <a:rPr lang="en-US" dirty="0"/>
              <a:t> beer while Man3 is leading with the National by a </a:t>
            </a:r>
            <a:r>
              <a:rPr lang="en-US" dirty="0" err="1"/>
              <a:t>longslide</a:t>
            </a:r>
            <a:r>
              <a:rPr lang="en-US" dirty="0"/>
              <a:t>, as well as sin, zero and extra. </a:t>
            </a:r>
          </a:p>
        </p:txBody>
      </p:sp>
      <p:sp>
        <p:nvSpPr>
          <p:cNvPr id="4" name="Slide Number Placeholder 3"/>
          <p:cNvSpPr>
            <a:spLocks noGrp="1"/>
          </p:cNvSpPr>
          <p:nvPr>
            <p:ph type="sldNum" sz="quarter" idx="5"/>
          </p:nvPr>
        </p:nvSpPr>
        <p:spPr/>
        <p:txBody>
          <a:bodyPr/>
          <a:lstStyle/>
          <a:p>
            <a:fld id="{D316A650-4638-4A42-8C18-3C3F7EE96162}" type="slidenum">
              <a:rPr lang="en-US" smtClean="0"/>
              <a:t>8</a:t>
            </a:fld>
            <a:endParaRPr lang="en-US"/>
          </a:p>
        </p:txBody>
      </p:sp>
    </p:spTree>
    <p:extLst>
      <p:ext uri="{BB962C8B-B14F-4D97-AF65-F5344CB8AC3E}">
        <p14:creationId xmlns:p14="http://schemas.microsoft.com/office/powerpoint/2010/main" val="21232720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PICK BETWEEN THIS AND THE NEXT SLIDE THEY ARE THE SAME INFO JUST DIF. LAYOUT.</a:t>
            </a:r>
          </a:p>
        </p:txBody>
      </p:sp>
      <p:sp>
        <p:nvSpPr>
          <p:cNvPr id="4" name="Slide Number Placeholder 3"/>
          <p:cNvSpPr>
            <a:spLocks noGrp="1"/>
          </p:cNvSpPr>
          <p:nvPr>
            <p:ph type="sldNum" sz="quarter" idx="5"/>
          </p:nvPr>
        </p:nvSpPr>
        <p:spPr/>
        <p:txBody>
          <a:bodyPr/>
          <a:lstStyle/>
          <a:p>
            <a:fld id="{D316A650-4638-4A42-8C18-3C3F7EE96162}" type="slidenum">
              <a:rPr lang="en-US" smtClean="0"/>
              <a:t>9</a:t>
            </a:fld>
            <a:endParaRPr lang="en-US"/>
          </a:p>
        </p:txBody>
      </p:sp>
    </p:spTree>
    <p:extLst>
      <p:ext uri="{BB962C8B-B14F-4D97-AF65-F5344CB8AC3E}">
        <p14:creationId xmlns:p14="http://schemas.microsoft.com/office/powerpoint/2010/main" val="13733179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therefore need to study our strategy and tweak it up to ensure to use the resources we have as best as possible. </a:t>
            </a:r>
          </a:p>
          <a:p>
            <a:r>
              <a:rPr lang="en-US" b="1" dirty="0"/>
              <a:t>In terms of price</a:t>
            </a:r>
            <a:r>
              <a:rPr lang="en-US" dirty="0"/>
              <a:t>: Reduce prices of those segments that we are NOT leading in such as Sin, Zero and Black that Man 3 is beating us in, in order to get competitive advantage (At the moment we are charging almost twice as much as they are) </a:t>
            </a:r>
          </a:p>
          <a:p>
            <a:r>
              <a:rPr lang="en-US" b="1" dirty="0"/>
              <a:t>In terms of Packaging</a:t>
            </a:r>
            <a:r>
              <a:rPr lang="en-US" dirty="0"/>
              <a:t>: we should provide promotions on bottled beers in smaller volumes due to the fact that smaller volumes sell more. and we are not using out power in the glass bottles. </a:t>
            </a:r>
          </a:p>
          <a:p>
            <a:r>
              <a:rPr lang="en-US" dirty="0"/>
              <a:t>You will see a graph for this in the next slide </a:t>
            </a:r>
          </a:p>
          <a:p>
            <a:r>
              <a:rPr lang="en-US" b="1" dirty="0"/>
              <a:t>As for Location</a:t>
            </a:r>
            <a:r>
              <a:rPr lang="en-US" dirty="0"/>
              <a:t>: we have advantage in the south. Focus there. </a:t>
            </a:r>
          </a:p>
        </p:txBody>
      </p:sp>
      <p:sp>
        <p:nvSpPr>
          <p:cNvPr id="4" name="Slide Number Placeholder 3"/>
          <p:cNvSpPr>
            <a:spLocks noGrp="1"/>
          </p:cNvSpPr>
          <p:nvPr>
            <p:ph type="sldNum" sz="quarter" idx="5"/>
          </p:nvPr>
        </p:nvSpPr>
        <p:spPr/>
        <p:txBody>
          <a:bodyPr/>
          <a:lstStyle/>
          <a:p>
            <a:fld id="{D316A650-4638-4A42-8C18-3C3F7EE96162}" type="slidenum">
              <a:rPr lang="en-US" smtClean="0"/>
              <a:t>10</a:t>
            </a:fld>
            <a:endParaRPr lang="en-US"/>
          </a:p>
        </p:txBody>
      </p:sp>
    </p:spTree>
    <p:extLst>
      <p:ext uri="{BB962C8B-B14F-4D97-AF65-F5344CB8AC3E}">
        <p14:creationId xmlns:p14="http://schemas.microsoft.com/office/powerpoint/2010/main" val="2002181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 it more or delete this if not necessary. </a:t>
            </a:r>
          </a:p>
        </p:txBody>
      </p:sp>
      <p:sp>
        <p:nvSpPr>
          <p:cNvPr id="4" name="Slide Number Placeholder 3"/>
          <p:cNvSpPr>
            <a:spLocks noGrp="1"/>
          </p:cNvSpPr>
          <p:nvPr>
            <p:ph type="sldNum" sz="quarter" idx="5"/>
          </p:nvPr>
        </p:nvSpPr>
        <p:spPr/>
        <p:txBody>
          <a:bodyPr/>
          <a:lstStyle/>
          <a:p>
            <a:fld id="{D316A650-4638-4A42-8C18-3C3F7EE96162}" type="slidenum">
              <a:rPr lang="en-US" smtClean="0"/>
              <a:t>11</a:t>
            </a:fld>
            <a:endParaRPr lang="en-US"/>
          </a:p>
        </p:txBody>
      </p:sp>
    </p:spTree>
    <p:extLst>
      <p:ext uri="{BB962C8B-B14F-4D97-AF65-F5344CB8AC3E}">
        <p14:creationId xmlns:p14="http://schemas.microsoft.com/office/powerpoint/2010/main" val="39141706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dirty="0">
                <a:ea typeface="+mn-ea"/>
              </a:rPr>
              <a:t>FREE PPT TEMPLATES</a:t>
            </a:r>
            <a:endParaRPr lang="en-US" altLang="ko-KR" b="1" dirty="0"/>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dirty="0"/>
              <a:t>INSERT THE TITLE </a:t>
            </a:r>
          </a:p>
          <a:p>
            <a:pPr>
              <a:spcBef>
                <a:spcPts val="0"/>
              </a:spcBef>
              <a:defRPr/>
            </a:pPr>
            <a:r>
              <a:rPr lang="en-US" altLang="ko-KR" sz="1200" b="1" dirty="0"/>
              <a:t>OF YOUR PRESENTATION HERE</a:t>
            </a:r>
            <a:endParaRPr lang="en-US" altLang="ko-KR" sz="1200" dirty="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149005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725094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57557" y="286543"/>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0" hasCustomPrompt="1"/>
          </p:nvPr>
        </p:nvSpPr>
        <p:spPr>
          <a:xfrm>
            <a:off x="4172774"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1" hasCustomPrompt="1"/>
          </p:nvPr>
        </p:nvSpPr>
        <p:spPr>
          <a:xfrm>
            <a:off x="5357557" y="2662807"/>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2" hasCustomPrompt="1"/>
          </p:nvPr>
        </p:nvSpPr>
        <p:spPr>
          <a:xfrm>
            <a:off x="6542340"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16159670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4337843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35401104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3431661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267744" y="3377692"/>
            <a:ext cx="2304256" cy="13542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9286467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4515128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5171127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dirty="0"/>
              <a:t>Fully Editable Shapes</a:t>
            </a:r>
          </a:p>
        </p:txBody>
      </p:sp>
    </p:spTree>
    <p:extLst>
      <p:ext uri="{BB962C8B-B14F-4D97-AF65-F5344CB8AC3E}">
        <p14:creationId xmlns:p14="http://schemas.microsoft.com/office/powerpoint/2010/main" val="1955214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dirty="0"/>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46649136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386010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dirty="0"/>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dirty="0"/>
              <a:t>Insert the title</a:t>
            </a:r>
          </a:p>
          <a:p>
            <a:pPr lvl="0"/>
            <a:r>
              <a:rPr lang="en-US" altLang="ko-KR" dirty="0"/>
              <a:t>of your subtitle Here</a:t>
            </a:r>
          </a:p>
        </p:txBody>
      </p:sp>
    </p:spTree>
    <p:extLst>
      <p:ext uri="{BB962C8B-B14F-4D97-AF65-F5344CB8AC3E}">
        <p14:creationId xmlns:p14="http://schemas.microsoft.com/office/powerpoint/2010/main" val="2843710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dirty="0"/>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dirty="0"/>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
        <p:nvSpPr>
          <p:cNvPr id="7" name="Picture Placeholder 2"/>
          <p:cNvSpPr>
            <a:spLocks noGrp="1"/>
          </p:cNvSpPr>
          <p:nvPr>
            <p:ph type="pic" idx="14" hasCustomPrompt="1"/>
          </p:nvPr>
        </p:nvSpPr>
        <p:spPr>
          <a:xfrm>
            <a:off x="2267744" y="3377692"/>
            <a:ext cx="2304256" cy="13542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dirty="0"/>
              <a:t>Your Picture Here</a:t>
            </a:r>
            <a:endParaRPr lang="ko-KR" altLang="en-US" dirty="0"/>
          </a:p>
        </p:txBody>
      </p:sp>
    </p:spTree>
    <p:extLst>
      <p:ext uri="{BB962C8B-B14F-4D97-AF65-F5344CB8AC3E}">
        <p14:creationId xmlns:p14="http://schemas.microsoft.com/office/powerpoint/2010/main" val="2100974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2636350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059"/>
            <a:ext cx="3856106" cy="513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slideLayout" Target="../slideLayouts/slideLayout23.xml"/><Relationship Id="rId3" Type="http://schemas.openxmlformats.org/officeDocument/2006/relationships/slideLayout" Target="../slideLayouts/slideLayout8.xml"/><Relationship Id="rId21" Type="http://schemas.openxmlformats.org/officeDocument/2006/relationships/slideLayout" Target="../slideLayouts/slideLayout26.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slideLayout" Target="../slideLayouts/slideLayout22.xml"/><Relationship Id="rId2" Type="http://schemas.openxmlformats.org/officeDocument/2006/relationships/slideLayout" Target="../slideLayouts/slideLayout7.xml"/><Relationship Id="rId16" Type="http://schemas.openxmlformats.org/officeDocument/2006/relationships/slideLayout" Target="../slideLayouts/slideLayout21.xml"/><Relationship Id="rId20" Type="http://schemas.openxmlformats.org/officeDocument/2006/relationships/slideLayout" Target="../slideLayouts/slideLayout25.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slideLayout" Target="../slideLayouts/slideLayout24.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9" r:id="rId3"/>
    <p:sldLayoutId id="2147483680" r:id="rId4"/>
    <p:sldLayoutId id="2147483682" r:id="rId5"/>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77" r:id="rId19"/>
    <p:sldLayoutId id="2147483656" r:id="rId20"/>
    <p:sldLayoutId id="2147483681" r:id="rId21"/>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8" r:id="rId2"/>
  </p:sldLayoutIdLst>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9.png"/><Relationship Id="rId4" Type="http://schemas.microsoft.com/office/2007/relationships/hdphoto" Target="../media/hdphoto1.wdp"/><Relationship Id="rId9" Type="http://schemas.openxmlformats.org/officeDocument/2006/relationships/image" Target="../media/image31.tiff"/></Relationships>
</file>

<file path=ppt/slides/_rels/slide15.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4.xml"/><Relationship Id="rId6" Type="http://schemas.microsoft.com/office/2007/relationships/hdphoto" Target="../media/hdphoto2.wdp"/><Relationship Id="rId5" Type="http://schemas.openxmlformats.org/officeDocument/2006/relationships/image" Target="../media/image29.png"/><Relationship Id="rId4" Type="http://schemas.microsoft.com/office/2007/relationships/hdphoto" Target="../media/hdphoto1.wdp"/><Relationship Id="rId9" Type="http://schemas.openxmlformats.org/officeDocument/2006/relationships/image" Target="../media/image31.tiff"/></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8.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8.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07504" y="2859782"/>
            <a:ext cx="3888432" cy="1152129"/>
          </a:xfrm>
        </p:spPr>
        <p:txBody>
          <a:bodyPr/>
          <a:lstStyle/>
          <a:p>
            <a:pPr algn="l"/>
            <a:r>
              <a:rPr lang="en-US" altLang="ko-KR" dirty="0" err="1">
                <a:ea typeface="맑은 고딕" pitchFamily="50" charset="-127"/>
              </a:rPr>
              <a:t>IRi</a:t>
            </a:r>
            <a:r>
              <a:rPr lang="en-US" altLang="ko-KR" dirty="0">
                <a:ea typeface="맑은 고딕" pitchFamily="50" charset="-127"/>
              </a:rPr>
              <a:t>: Beer Market Analysis</a:t>
            </a:r>
            <a:endParaRPr lang="en-US" altLang="ko-KR" dirty="0"/>
          </a:p>
        </p:txBody>
      </p:sp>
      <p:sp>
        <p:nvSpPr>
          <p:cNvPr id="4" name="Text Placeholder 3"/>
          <p:cNvSpPr>
            <a:spLocks noGrp="1"/>
          </p:cNvSpPr>
          <p:nvPr>
            <p:ph type="body" sz="quarter" idx="11"/>
          </p:nvPr>
        </p:nvSpPr>
        <p:spPr>
          <a:xfrm>
            <a:off x="0" y="4082410"/>
            <a:ext cx="3888432" cy="504056"/>
          </a:xfrm>
        </p:spPr>
        <p:txBody>
          <a:bodyPr/>
          <a:lstStyle/>
          <a:p>
            <a:pPr algn="l">
              <a:spcBef>
                <a:spcPts val="0"/>
              </a:spcBef>
              <a:defRPr/>
            </a:pPr>
            <a:r>
              <a:rPr lang="en-US" altLang="ko-KR" b="1" dirty="0"/>
              <a:t>Group C</a:t>
            </a:r>
          </a:p>
        </p:txBody>
      </p:sp>
      <p:pic>
        <p:nvPicPr>
          <p:cNvPr id="10" name="Picture 9">
            <a:extLst>
              <a:ext uri="{FF2B5EF4-FFF2-40B4-BE49-F238E27FC236}">
                <a16:creationId xmlns:a16="http://schemas.microsoft.com/office/drawing/2014/main" id="{EF008B7B-2DD6-AA4C-91F3-468044B7AF62}"/>
              </a:ext>
            </a:extLst>
          </p:cNvPr>
          <p:cNvPicPr>
            <a:picLocks noChangeAspect="1"/>
          </p:cNvPicPr>
          <p:nvPr/>
        </p:nvPicPr>
        <p:blipFill>
          <a:blip r:embed="rId3"/>
          <a:stretch>
            <a:fillRect/>
          </a:stretch>
        </p:blipFill>
        <p:spPr>
          <a:xfrm>
            <a:off x="8460432" y="4477550"/>
            <a:ext cx="432048" cy="456531"/>
          </a:xfrm>
          <a:prstGeom prst="rect">
            <a:avLst/>
          </a:prstGeom>
        </p:spPr>
      </p:pic>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2.2-Strategies</a:t>
            </a:r>
            <a:endParaRPr lang="ko-KR" altLang="en-US" dirty="0"/>
          </a:p>
        </p:txBody>
      </p:sp>
      <p:sp>
        <p:nvSpPr>
          <p:cNvPr id="3" name="Text Placeholder 2"/>
          <p:cNvSpPr>
            <a:spLocks noGrp="1"/>
          </p:cNvSpPr>
          <p:nvPr>
            <p:ph type="body" sz="quarter" idx="11"/>
          </p:nvPr>
        </p:nvSpPr>
        <p:spPr/>
        <p:txBody>
          <a:bodyPr/>
          <a:lstStyle/>
          <a:p>
            <a:pPr lvl="0"/>
            <a:r>
              <a:rPr lang="en-US" altLang="ko-KR" dirty="0"/>
              <a:t>Maximize Sales and Volume</a:t>
            </a:r>
          </a:p>
        </p:txBody>
      </p:sp>
      <p:grpSp>
        <p:nvGrpSpPr>
          <p:cNvPr id="8" name="Group 7"/>
          <p:cNvGrpSpPr/>
          <p:nvPr/>
        </p:nvGrpSpPr>
        <p:grpSpPr>
          <a:xfrm>
            <a:off x="993726" y="1712459"/>
            <a:ext cx="2227202" cy="2365286"/>
            <a:chOff x="993726" y="1566850"/>
            <a:chExt cx="2227202" cy="2365286"/>
          </a:xfrm>
        </p:grpSpPr>
        <p:sp>
          <p:nvSpPr>
            <p:cNvPr id="4" name="Rectangle 3"/>
            <p:cNvSpPr/>
            <p:nvPr/>
          </p:nvSpPr>
          <p:spPr>
            <a:xfrm>
              <a:off x="993726" y="2012949"/>
              <a:ext cx="2227202" cy="191918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Oval 4"/>
            <p:cNvSpPr/>
            <p:nvPr/>
          </p:nvSpPr>
          <p:spPr>
            <a:xfrm>
              <a:off x="1683824" y="1566850"/>
              <a:ext cx="847006" cy="847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grpSp>
        <p:nvGrpSpPr>
          <p:cNvPr id="11" name="Group 10"/>
          <p:cNvGrpSpPr/>
          <p:nvPr/>
        </p:nvGrpSpPr>
        <p:grpSpPr>
          <a:xfrm>
            <a:off x="3462033" y="1712459"/>
            <a:ext cx="2227202" cy="2353988"/>
            <a:chOff x="3462033" y="1566850"/>
            <a:chExt cx="2227202" cy="2353988"/>
          </a:xfrm>
        </p:grpSpPr>
        <p:sp>
          <p:nvSpPr>
            <p:cNvPr id="6" name="Rectangle 5"/>
            <p:cNvSpPr/>
            <p:nvPr/>
          </p:nvSpPr>
          <p:spPr>
            <a:xfrm>
              <a:off x="3462033" y="2001651"/>
              <a:ext cx="2227202" cy="1919187"/>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9" name="Oval 8"/>
            <p:cNvSpPr/>
            <p:nvPr/>
          </p:nvSpPr>
          <p:spPr>
            <a:xfrm>
              <a:off x="4148497" y="1566850"/>
              <a:ext cx="847006" cy="8470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2" name="Group 11"/>
          <p:cNvGrpSpPr/>
          <p:nvPr/>
        </p:nvGrpSpPr>
        <p:grpSpPr>
          <a:xfrm>
            <a:off x="5930340" y="1712459"/>
            <a:ext cx="2227202" cy="2342690"/>
            <a:chOff x="5930340" y="1566850"/>
            <a:chExt cx="2227202" cy="2342690"/>
          </a:xfrm>
        </p:grpSpPr>
        <p:sp>
          <p:nvSpPr>
            <p:cNvPr id="7" name="Rectangle 6"/>
            <p:cNvSpPr/>
            <p:nvPr/>
          </p:nvSpPr>
          <p:spPr>
            <a:xfrm>
              <a:off x="5930340" y="1990353"/>
              <a:ext cx="2227202" cy="191918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 name="Oval 9"/>
            <p:cNvSpPr/>
            <p:nvPr/>
          </p:nvSpPr>
          <p:spPr>
            <a:xfrm>
              <a:off x="6620438" y="1566850"/>
              <a:ext cx="847006" cy="847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14" name="Block Arc 14"/>
          <p:cNvSpPr/>
          <p:nvPr/>
        </p:nvSpPr>
        <p:spPr>
          <a:xfrm rot="16200000">
            <a:off x="6840558" y="1926049"/>
            <a:ext cx="442130" cy="44242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grpSp>
        <p:nvGrpSpPr>
          <p:cNvPr id="17" name="Group 16"/>
          <p:cNvGrpSpPr/>
          <p:nvPr/>
        </p:nvGrpSpPr>
        <p:grpSpPr>
          <a:xfrm>
            <a:off x="1198802" y="2427734"/>
            <a:ext cx="1817049" cy="1529011"/>
            <a:chOff x="6228184" y="1730811"/>
            <a:chExt cx="2592288" cy="1529011"/>
          </a:xfrm>
        </p:grpSpPr>
        <p:sp>
          <p:nvSpPr>
            <p:cNvPr id="18" name="TextBox 17"/>
            <p:cNvSpPr txBox="1"/>
            <p:nvPr/>
          </p:nvSpPr>
          <p:spPr>
            <a:xfrm>
              <a:off x="6228184" y="1874827"/>
              <a:ext cx="2592288" cy="1384995"/>
            </a:xfrm>
            <a:prstGeom prst="rect">
              <a:avLst/>
            </a:prstGeom>
            <a:noFill/>
          </p:spPr>
          <p:txBody>
            <a:bodyPr wrap="square" rtlCol="0">
              <a:spAutoFit/>
            </a:bodyPr>
            <a:lstStyle/>
            <a:p>
              <a:pPr algn="ctr"/>
              <a:endParaRPr lang="en-US" altLang="ko-KR" sz="1200" dirty="0">
                <a:solidFill>
                  <a:schemeClr val="bg1"/>
                </a:solidFill>
                <a:cs typeface="Arial" pitchFamily="34" charset="0"/>
              </a:endParaRPr>
            </a:p>
            <a:p>
              <a:pPr algn="ctr"/>
              <a:r>
                <a:rPr lang="en-US" altLang="ko-KR" sz="1200" dirty="0">
                  <a:solidFill>
                    <a:schemeClr val="bg1"/>
                  </a:solidFill>
                  <a:cs typeface="Arial" pitchFamily="34" charset="0"/>
                </a:rPr>
                <a:t>Reduce prices to encourage demand  for lagging segments: </a:t>
              </a:r>
            </a:p>
            <a:p>
              <a:pPr algn="ctr"/>
              <a:r>
                <a:rPr lang="en-US" altLang="ko-KR" sz="1200" dirty="0">
                  <a:solidFill>
                    <a:schemeClr val="bg1"/>
                  </a:solidFill>
                  <a:cs typeface="Arial" pitchFamily="34" charset="0"/>
                </a:rPr>
                <a:t>Sin Alcohol, Zero and Black </a:t>
              </a:r>
            </a:p>
            <a:p>
              <a:pPr algn="ctr"/>
              <a:endParaRPr lang="en-US" altLang="ko-KR" sz="1200" dirty="0">
                <a:solidFill>
                  <a:schemeClr val="bg1"/>
                </a:solidFill>
                <a:cs typeface="Arial" pitchFamily="34" charset="0"/>
              </a:endParaRPr>
            </a:p>
          </p:txBody>
        </p:sp>
        <p:sp>
          <p:nvSpPr>
            <p:cNvPr id="19" name="TextBox 18"/>
            <p:cNvSpPr txBox="1"/>
            <p:nvPr/>
          </p:nvSpPr>
          <p:spPr>
            <a:xfrm>
              <a:off x="6228184" y="1730811"/>
              <a:ext cx="2592288" cy="307777"/>
            </a:xfrm>
            <a:prstGeom prst="rect">
              <a:avLst/>
            </a:prstGeom>
            <a:noFill/>
          </p:spPr>
          <p:txBody>
            <a:bodyPr wrap="square" rtlCol="0">
              <a:spAutoFit/>
            </a:bodyPr>
            <a:lstStyle/>
            <a:p>
              <a:pPr algn="ctr"/>
              <a:endParaRPr lang="ko-KR" altLang="en-US" sz="1400" b="1" dirty="0">
                <a:solidFill>
                  <a:schemeClr val="bg1"/>
                </a:solidFill>
                <a:cs typeface="Arial" pitchFamily="34" charset="0"/>
              </a:endParaRPr>
            </a:p>
          </p:txBody>
        </p:sp>
      </p:grpSp>
      <p:sp>
        <p:nvSpPr>
          <p:cNvPr id="24" name="TextBox 23"/>
          <p:cNvSpPr txBox="1"/>
          <p:nvPr/>
        </p:nvSpPr>
        <p:spPr>
          <a:xfrm>
            <a:off x="6135416" y="2787774"/>
            <a:ext cx="1817049" cy="1200329"/>
          </a:xfrm>
          <a:prstGeom prst="rect">
            <a:avLst/>
          </a:prstGeom>
          <a:noFill/>
        </p:spPr>
        <p:txBody>
          <a:bodyPr wrap="square" rtlCol="0">
            <a:spAutoFit/>
          </a:bodyPr>
          <a:lstStyle/>
          <a:p>
            <a:pPr algn="ctr"/>
            <a:r>
              <a:rPr lang="en-US" altLang="ko-KR" sz="1200" dirty="0">
                <a:solidFill>
                  <a:schemeClr val="bg1"/>
                </a:solidFill>
                <a:cs typeface="Arial" pitchFamily="34" charset="0"/>
              </a:rPr>
              <a:t>Focus on the dominating areas in south region: </a:t>
            </a:r>
          </a:p>
          <a:p>
            <a:pPr algn="ctr"/>
            <a:r>
              <a:rPr lang="en-US" altLang="ko-KR" sz="1200" dirty="0">
                <a:solidFill>
                  <a:schemeClr val="bg1"/>
                </a:solidFill>
                <a:cs typeface="Arial" pitchFamily="34" charset="0"/>
              </a:rPr>
              <a:t>Alicante, Cadiz and Badajoz. </a:t>
            </a:r>
          </a:p>
          <a:p>
            <a:pPr algn="ctr"/>
            <a:endParaRPr lang="en-US" altLang="ko-KR" sz="1200" dirty="0">
              <a:solidFill>
                <a:schemeClr val="bg1"/>
              </a:solidFill>
              <a:cs typeface="Arial" pitchFamily="34" charset="0"/>
            </a:endParaRPr>
          </a:p>
        </p:txBody>
      </p:sp>
      <p:grpSp>
        <p:nvGrpSpPr>
          <p:cNvPr id="28" name="Group 27"/>
          <p:cNvGrpSpPr/>
          <p:nvPr/>
        </p:nvGrpSpPr>
        <p:grpSpPr>
          <a:xfrm>
            <a:off x="3038349" y="2824470"/>
            <a:ext cx="576064" cy="576064"/>
            <a:chOff x="3038349" y="2678861"/>
            <a:chExt cx="576064" cy="576064"/>
          </a:xfrm>
        </p:grpSpPr>
        <p:sp>
          <p:nvSpPr>
            <p:cNvPr id="13" name="Oval 12"/>
            <p:cNvSpPr/>
            <p:nvPr/>
          </p:nvSpPr>
          <p:spPr>
            <a:xfrm>
              <a:off x="3038349" y="2678861"/>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6" name="Chevron 25"/>
            <p:cNvSpPr/>
            <p:nvPr/>
          </p:nvSpPr>
          <p:spPr>
            <a:xfrm>
              <a:off x="3161802" y="2786873"/>
              <a:ext cx="360040" cy="360040"/>
            </a:xfrm>
            <a:prstGeom prst="chevron">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0" name="Group 29"/>
          <p:cNvGrpSpPr/>
          <p:nvPr/>
        </p:nvGrpSpPr>
        <p:grpSpPr>
          <a:xfrm>
            <a:off x="5535215" y="2824470"/>
            <a:ext cx="576064" cy="576064"/>
            <a:chOff x="5535215" y="2678861"/>
            <a:chExt cx="576064" cy="576064"/>
          </a:xfrm>
        </p:grpSpPr>
        <p:sp>
          <p:nvSpPr>
            <p:cNvPr id="27" name="Oval 26"/>
            <p:cNvSpPr/>
            <p:nvPr/>
          </p:nvSpPr>
          <p:spPr>
            <a:xfrm>
              <a:off x="5535215" y="2678861"/>
              <a:ext cx="576064" cy="57606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9" name="Chevron 28"/>
            <p:cNvSpPr/>
            <p:nvPr/>
          </p:nvSpPr>
          <p:spPr>
            <a:xfrm>
              <a:off x="5689235" y="2786873"/>
              <a:ext cx="360040" cy="360040"/>
            </a:xfrm>
            <a:prstGeom prst="chevron">
              <a:avLst/>
            </a:prstGeom>
            <a:solidFill>
              <a:srgbClr val="4443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31" name="Block Arc 11">
            <a:extLst>
              <a:ext uri="{FF2B5EF4-FFF2-40B4-BE49-F238E27FC236}">
                <a16:creationId xmlns:a16="http://schemas.microsoft.com/office/drawing/2014/main" id="{5FE9ABBE-9F65-F14B-A7BC-E4C4CCC4B82C}"/>
              </a:ext>
            </a:extLst>
          </p:cNvPr>
          <p:cNvSpPr/>
          <p:nvPr/>
        </p:nvSpPr>
        <p:spPr>
          <a:xfrm rot="10800000">
            <a:off x="1998572" y="2001815"/>
            <a:ext cx="217507" cy="353911"/>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3" name="Picture 32" descr="A close up of a logo&#10;&#10;Description automatically generated">
            <a:extLst>
              <a:ext uri="{FF2B5EF4-FFF2-40B4-BE49-F238E27FC236}">
                <a16:creationId xmlns:a16="http://schemas.microsoft.com/office/drawing/2014/main" id="{EE9CFE85-09F3-D942-90BF-5936FCEC0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5193" y="1862895"/>
            <a:ext cx="564839" cy="564839"/>
          </a:xfrm>
          <a:prstGeom prst="rect">
            <a:avLst/>
          </a:prstGeom>
        </p:spPr>
      </p:pic>
      <p:sp>
        <p:nvSpPr>
          <p:cNvPr id="34" name="TextBox 33">
            <a:extLst>
              <a:ext uri="{FF2B5EF4-FFF2-40B4-BE49-F238E27FC236}">
                <a16:creationId xmlns:a16="http://schemas.microsoft.com/office/drawing/2014/main" id="{177E2CA6-F2BD-C04F-A197-67DEFD952531}"/>
              </a:ext>
            </a:extLst>
          </p:cNvPr>
          <p:cNvSpPr txBox="1"/>
          <p:nvPr/>
        </p:nvSpPr>
        <p:spPr>
          <a:xfrm>
            <a:off x="3588032" y="2881669"/>
            <a:ext cx="1941557" cy="461665"/>
          </a:xfrm>
          <a:prstGeom prst="rect">
            <a:avLst/>
          </a:prstGeom>
          <a:noFill/>
        </p:spPr>
        <p:txBody>
          <a:bodyPr wrap="none" rtlCol="0">
            <a:spAutoFit/>
          </a:bodyPr>
          <a:lstStyle/>
          <a:p>
            <a:pPr algn="ctr"/>
            <a:r>
              <a:rPr lang="en-US" sz="1200" dirty="0">
                <a:solidFill>
                  <a:schemeClr val="bg1"/>
                </a:solidFill>
              </a:rPr>
              <a:t>Provide more promotions </a:t>
            </a:r>
          </a:p>
          <a:p>
            <a:pPr algn="ctr"/>
            <a:r>
              <a:rPr lang="en-US" sz="1200" dirty="0">
                <a:solidFill>
                  <a:schemeClr val="bg1"/>
                </a:solidFill>
              </a:rPr>
              <a:t>on lower volume bottles</a:t>
            </a:r>
          </a:p>
        </p:txBody>
      </p:sp>
    </p:spTree>
    <p:extLst>
      <p:ext uri="{BB962C8B-B14F-4D97-AF65-F5344CB8AC3E}">
        <p14:creationId xmlns:p14="http://schemas.microsoft.com/office/powerpoint/2010/main" val="562331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4434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39CBE53-F88A-7B45-9A9C-16977E736A7D}"/>
              </a:ext>
            </a:extLst>
          </p:cNvPr>
          <p:cNvSpPr>
            <a:spLocks noGrp="1"/>
          </p:cNvSpPr>
          <p:nvPr>
            <p:ph type="body" sz="quarter" idx="10"/>
          </p:nvPr>
        </p:nvSpPr>
        <p:spPr/>
        <p:txBody>
          <a:bodyPr/>
          <a:lstStyle/>
          <a:p>
            <a:r>
              <a:rPr lang="en-US" dirty="0"/>
              <a:t> </a:t>
            </a:r>
          </a:p>
        </p:txBody>
      </p:sp>
      <p:sp>
        <p:nvSpPr>
          <p:cNvPr id="3" name="Text Placeholder 2">
            <a:extLst>
              <a:ext uri="{FF2B5EF4-FFF2-40B4-BE49-F238E27FC236}">
                <a16:creationId xmlns:a16="http://schemas.microsoft.com/office/drawing/2014/main" id="{BE2694CF-A1A9-9445-9D67-F6EB68DA7D8B}"/>
              </a:ext>
            </a:extLst>
          </p:cNvPr>
          <p:cNvSpPr>
            <a:spLocks noGrp="1"/>
          </p:cNvSpPr>
          <p:nvPr>
            <p:ph type="body" sz="quarter" idx="11"/>
          </p:nvPr>
        </p:nvSpPr>
        <p:spPr/>
        <p:txBody>
          <a:bodyPr/>
          <a:lstStyle/>
          <a:p>
            <a:r>
              <a:rPr lang="en-US" dirty="0"/>
              <a:t> </a:t>
            </a:r>
          </a:p>
        </p:txBody>
      </p:sp>
      <p:sp>
        <p:nvSpPr>
          <p:cNvPr id="21" name="Text Placeholder 1">
            <a:extLst>
              <a:ext uri="{FF2B5EF4-FFF2-40B4-BE49-F238E27FC236}">
                <a16:creationId xmlns:a16="http://schemas.microsoft.com/office/drawing/2014/main" id="{9AEC07E2-DDED-E447-AD7C-BDFEE25D0652}"/>
              </a:ext>
            </a:extLst>
          </p:cNvPr>
          <p:cNvSpPr txBox="1">
            <a:spLocks/>
          </p:cNvSpPr>
          <p:nvPr/>
        </p:nvSpPr>
        <p:spPr>
          <a:xfrm>
            <a:off x="0" y="181632"/>
            <a:ext cx="9144000" cy="576064"/>
          </a:xfrm>
          <a:prstGeom prst="rect">
            <a:avLst/>
          </a:prstGeom>
        </p:spPr>
        <p:txBody>
          <a:bodyPr anchor="ctr"/>
          <a:lstStyle>
            <a:lvl1pPr marL="0" indent="0" algn="ctr" defTabSz="914400" rtl="0" eaLnBrk="1" latinLnBrk="1" hangingPunct="1">
              <a:lnSpc>
                <a:spcPct val="100000"/>
              </a:lnSpc>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rgbClr val="FFC000"/>
                </a:solidFill>
              </a:rPr>
              <a:t>2.3 Packaging</a:t>
            </a:r>
            <a:endParaRPr lang="ko-KR" altLang="en-US" dirty="0">
              <a:solidFill>
                <a:srgbClr val="FFC000"/>
              </a:solidFill>
            </a:endParaRPr>
          </a:p>
        </p:txBody>
      </p:sp>
      <p:pic>
        <p:nvPicPr>
          <p:cNvPr id="23" name="Picture 22" descr="A screenshot of a cell phone&#10;&#10;Description automatically generated">
            <a:extLst>
              <a:ext uri="{FF2B5EF4-FFF2-40B4-BE49-F238E27FC236}">
                <a16:creationId xmlns:a16="http://schemas.microsoft.com/office/drawing/2014/main" id="{CCC8A437-2974-5F4F-8004-6F5FFF63A3F8}"/>
              </a:ext>
            </a:extLst>
          </p:cNvPr>
          <p:cNvPicPr>
            <a:picLocks noChangeAspect="1"/>
          </p:cNvPicPr>
          <p:nvPr/>
        </p:nvPicPr>
        <p:blipFill rotWithShape="1">
          <a:blip r:embed="rId3">
            <a:extLst>
              <a:ext uri="{28A0092B-C50C-407E-A947-70E740481C1C}">
                <a14:useLocalDpi xmlns:a14="http://schemas.microsoft.com/office/drawing/2010/main" val="0"/>
              </a:ext>
            </a:extLst>
          </a:blip>
          <a:srcRect l="7965" t="10439" r="7893" b="7000"/>
          <a:stretch/>
        </p:blipFill>
        <p:spPr>
          <a:xfrm>
            <a:off x="1585853" y="748453"/>
            <a:ext cx="5866467" cy="4317169"/>
          </a:xfrm>
          <a:prstGeom prst="rect">
            <a:avLst/>
          </a:prstGeom>
        </p:spPr>
      </p:pic>
    </p:spTree>
    <p:extLst>
      <p:ext uri="{BB962C8B-B14F-4D97-AF65-F5344CB8AC3E}">
        <p14:creationId xmlns:p14="http://schemas.microsoft.com/office/powerpoint/2010/main" val="27896030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860032" y="1851670"/>
            <a:ext cx="3168352" cy="1008112"/>
          </a:xfrm>
        </p:spPr>
        <p:txBody>
          <a:bodyPr/>
          <a:lstStyle/>
          <a:p>
            <a:r>
              <a:rPr lang="en-US" altLang="ko-KR" dirty="0"/>
              <a:t>3 -Segmentation </a:t>
            </a:r>
          </a:p>
        </p:txBody>
      </p:sp>
      <p:sp>
        <p:nvSpPr>
          <p:cNvPr id="3" name="Text Placeholder 2"/>
          <p:cNvSpPr>
            <a:spLocks noGrp="1"/>
          </p:cNvSpPr>
          <p:nvPr>
            <p:ph type="body" sz="quarter" idx="11"/>
          </p:nvPr>
        </p:nvSpPr>
        <p:spPr>
          <a:xfrm>
            <a:off x="4860032" y="2931790"/>
            <a:ext cx="3168352" cy="504056"/>
          </a:xfrm>
        </p:spPr>
        <p:txBody>
          <a:bodyPr/>
          <a:lstStyle/>
          <a:p>
            <a:pPr lvl="0"/>
            <a:endParaRPr lang="en-US" altLang="ko-KR" dirty="0"/>
          </a:p>
        </p:txBody>
      </p:sp>
    </p:spTree>
    <p:extLst>
      <p:ext uri="{BB962C8B-B14F-4D97-AF65-F5344CB8AC3E}">
        <p14:creationId xmlns:p14="http://schemas.microsoft.com/office/powerpoint/2010/main" val="2781127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53958"/>
            <a:ext cx="9144000" cy="576064"/>
          </a:xfrm>
        </p:spPr>
        <p:txBody>
          <a:bodyPr/>
          <a:lstStyle/>
          <a:p>
            <a:r>
              <a:rPr lang="en-US" altLang="ko-KR" dirty="0"/>
              <a:t>3.1-Current segmentation</a:t>
            </a:r>
            <a:endParaRPr lang="ko-KR" altLang="en-US" dirty="0"/>
          </a:p>
        </p:txBody>
      </p:sp>
      <p:sp>
        <p:nvSpPr>
          <p:cNvPr id="12" name="TextBox 11"/>
          <p:cNvSpPr txBox="1"/>
          <p:nvPr/>
        </p:nvSpPr>
        <p:spPr>
          <a:xfrm>
            <a:off x="482923" y="915566"/>
            <a:ext cx="1928837"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Strengths</a:t>
            </a:r>
            <a:endParaRPr lang="ko-KR" altLang="en-US" sz="2800" b="1" dirty="0">
              <a:solidFill>
                <a:schemeClr val="bg1"/>
              </a:solidFill>
              <a:cs typeface="Arial" pitchFamily="34" charset="0"/>
            </a:endParaRPr>
          </a:p>
        </p:txBody>
      </p:sp>
      <p:sp>
        <p:nvSpPr>
          <p:cNvPr id="15" name="TextBox 14">
            <a:extLst>
              <a:ext uri="{FF2B5EF4-FFF2-40B4-BE49-F238E27FC236}">
                <a16:creationId xmlns:a16="http://schemas.microsoft.com/office/drawing/2014/main" id="{C84D6334-D9E9-CC4E-A8F3-81043237913C}"/>
              </a:ext>
            </a:extLst>
          </p:cNvPr>
          <p:cNvSpPr txBox="1"/>
          <p:nvPr/>
        </p:nvSpPr>
        <p:spPr>
          <a:xfrm>
            <a:off x="5148064" y="915566"/>
            <a:ext cx="2376264" cy="523220"/>
          </a:xfrm>
          <a:prstGeom prst="rect">
            <a:avLst/>
          </a:prstGeom>
          <a:noFill/>
        </p:spPr>
        <p:txBody>
          <a:bodyPr wrap="square" rtlCol="0">
            <a:spAutoFit/>
          </a:bodyPr>
          <a:lstStyle/>
          <a:p>
            <a:pPr algn="ctr"/>
            <a:r>
              <a:rPr lang="en-US" altLang="ko-KR" sz="2800" b="1" dirty="0">
                <a:solidFill>
                  <a:schemeClr val="bg1"/>
                </a:solidFill>
                <a:cs typeface="Arial" pitchFamily="34" charset="0"/>
              </a:rPr>
              <a:t>Weaknesses</a:t>
            </a:r>
            <a:endParaRPr lang="ko-KR" altLang="en-US" sz="2800" b="1" dirty="0">
              <a:solidFill>
                <a:schemeClr val="bg1"/>
              </a:solidFill>
              <a:cs typeface="Arial" pitchFamily="34" charset="0"/>
            </a:endParaRPr>
          </a:p>
        </p:txBody>
      </p:sp>
      <p:sp>
        <p:nvSpPr>
          <p:cNvPr id="16" name="TextBox 15">
            <a:extLst>
              <a:ext uri="{FF2B5EF4-FFF2-40B4-BE49-F238E27FC236}">
                <a16:creationId xmlns:a16="http://schemas.microsoft.com/office/drawing/2014/main" id="{D54E824E-0868-F24B-A1E6-6C27B3049C57}"/>
              </a:ext>
            </a:extLst>
          </p:cNvPr>
          <p:cNvSpPr txBox="1"/>
          <p:nvPr/>
        </p:nvSpPr>
        <p:spPr>
          <a:xfrm>
            <a:off x="395535" y="1648420"/>
            <a:ext cx="3240351"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Equally sized clusters</a:t>
            </a:r>
          </a:p>
          <a:p>
            <a:pPr marL="285750" indent="-285750">
              <a:buFont typeface="Arial" panose="020B0604020202020204" pitchFamily="34" charset="0"/>
              <a:buChar char="•"/>
            </a:pPr>
            <a:r>
              <a:rPr lang="en-US" dirty="0">
                <a:solidFill>
                  <a:schemeClr val="bg1"/>
                </a:solidFill>
              </a:rPr>
              <a:t>Intuitive logistics</a:t>
            </a:r>
          </a:p>
          <a:p>
            <a:pPr marL="285750" indent="-285750">
              <a:buFont typeface="Arial" panose="020B0604020202020204" pitchFamily="34" charset="0"/>
              <a:buChar char="•"/>
            </a:pPr>
            <a:r>
              <a:rPr lang="en-US" b="1" dirty="0">
                <a:solidFill>
                  <a:schemeClr val="bg1"/>
                </a:solidFill>
              </a:rPr>
              <a:t>Effective</a:t>
            </a:r>
          </a:p>
        </p:txBody>
      </p:sp>
      <p:sp>
        <p:nvSpPr>
          <p:cNvPr id="18" name="TextBox 17">
            <a:extLst>
              <a:ext uri="{FF2B5EF4-FFF2-40B4-BE49-F238E27FC236}">
                <a16:creationId xmlns:a16="http://schemas.microsoft.com/office/drawing/2014/main" id="{12A87E69-B534-0842-9DE0-2FD904DC5F25}"/>
              </a:ext>
            </a:extLst>
          </p:cNvPr>
          <p:cNvSpPr txBox="1"/>
          <p:nvPr/>
        </p:nvSpPr>
        <p:spPr>
          <a:xfrm>
            <a:off x="5004048" y="1555098"/>
            <a:ext cx="4140672" cy="2369880"/>
          </a:xfrm>
          <a:prstGeom prst="rect">
            <a:avLst/>
          </a:prstGeom>
          <a:noFill/>
        </p:spPr>
        <p:txBody>
          <a:bodyPr wrap="square" rtlCol="0">
            <a:spAutoFit/>
          </a:bodyPr>
          <a:lstStyle/>
          <a:p>
            <a:r>
              <a:rPr lang="en-US" sz="1600" dirty="0">
                <a:solidFill>
                  <a:schemeClr val="bg1"/>
                </a:solidFill>
              </a:rPr>
              <a:t>So widespread that doesn’t give a competitive advantage</a:t>
            </a:r>
          </a:p>
          <a:p>
            <a:endParaRPr lang="en-US" sz="1600" dirty="0">
              <a:solidFill>
                <a:schemeClr val="bg1"/>
              </a:solidFill>
            </a:endParaRPr>
          </a:p>
          <a:p>
            <a:r>
              <a:rPr lang="en-US" sz="1600" dirty="0">
                <a:solidFill>
                  <a:schemeClr val="bg1"/>
                </a:solidFill>
              </a:rPr>
              <a:t>Does not take into account </a:t>
            </a:r>
            <a:r>
              <a:rPr lang="en-US" sz="1600" b="1" dirty="0">
                <a:solidFill>
                  <a:schemeClr val="bg1"/>
                </a:solidFill>
              </a:rPr>
              <a:t>seasonality, segments, packaging, number of </a:t>
            </a:r>
            <a:br>
              <a:rPr lang="en-US" sz="1600" b="1" dirty="0">
                <a:solidFill>
                  <a:schemeClr val="bg1"/>
                </a:solidFill>
              </a:rPr>
            </a:br>
            <a:r>
              <a:rPr lang="en-US" sz="1600" b="1" dirty="0">
                <a:solidFill>
                  <a:schemeClr val="bg1"/>
                </a:solidFill>
              </a:rPr>
              <a:t>promotions</a:t>
            </a:r>
          </a:p>
          <a:p>
            <a:endParaRPr lang="en-US" sz="1600"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ru-RU" dirty="0">
              <a:solidFill>
                <a:schemeClr val="bg1"/>
              </a:solidFill>
            </a:endParaRPr>
          </a:p>
        </p:txBody>
      </p:sp>
      <p:graphicFrame>
        <p:nvGraphicFramePr>
          <p:cNvPr id="23" name="Table 22">
            <a:extLst>
              <a:ext uri="{FF2B5EF4-FFF2-40B4-BE49-F238E27FC236}">
                <a16:creationId xmlns:a16="http://schemas.microsoft.com/office/drawing/2014/main" id="{99FE8FB2-B48C-8943-ADB5-42792E0A95E3}"/>
              </a:ext>
            </a:extLst>
          </p:cNvPr>
          <p:cNvGraphicFramePr>
            <a:graphicFrameLocks noGrp="1"/>
          </p:cNvGraphicFramePr>
          <p:nvPr>
            <p:extLst>
              <p:ext uri="{D42A27DB-BD31-4B8C-83A1-F6EECF244321}">
                <p14:modId xmlns:p14="http://schemas.microsoft.com/office/powerpoint/2010/main" val="2155378540"/>
              </p:ext>
            </p:extLst>
          </p:nvPr>
        </p:nvGraphicFramePr>
        <p:xfrm>
          <a:off x="5004047" y="3363289"/>
          <a:ext cx="4022244" cy="1451196"/>
        </p:xfrm>
        <a:graphic>
          <a:graphicData uri="http://schemas.openxmlformats.org/drawingml/2006/table">
            <a:tbl>
              <a:tblPr firstRow="1" bandRow="1">
                <a:tableStyleId>{F5AB1C69-6EDB-4FF4-983F-18BD219EF322}</a:tableStyleId>
              </a:tblPr>
              <a:tblGrid>
                <a:gridCol w="1275195">
                  <a:extLst>
                    <a:ext uri="{9D8B030D-6E8A-4147-A177-3AD203B41FA5}">
                      <a16:colId xmlns:a16="http://schemas.microsoft.com/office/drawing/2014/main" val="564512325"/>
                    </a:ext>
                  </a:extLst>
                </a:gridCol>
                <a:gridCol w="915683">
                  <a:extLst>
                    <a:ext uri="{9D8B030D-6E8A-4147-A177-3AD203B41FA5}">
                      <a16:colId xmlns:a16="http://schemas.microsoft.com/office/drawing/2014/main" val="4077323185"/>
                    </a:ext>
                  </a:extLst>
                </a:gridCol>
                <a:gridCol w="915683">
                  <a:extLst>
                    <a:ext uri="{9D8B030D-6E8A-4147-A177-3AD203B41FA5}">
                      <a16:colId xmlns:a16="http://schemas.microsoft.com/office/drawing/2014/main" val="572977536"/>
                    </a:ext>
                  </a:extLst>
                </a:gridCol>
                <a:gridCol w="915683">
                  <a:extLst>
                    <a:ext uri="{9D8B030D-6E8A-4147-A177-3AD203B41FA5}">
                      <a16:colId xmlns:a16="http://schemas.microsoft.com/office/drawing/2014/main" val="1462851273"/>
                    </a:ext>
                  </a:extLst>
                </a:gridCol>
              </a:tblGrid>
              <a:tr h="597994">
                <a:tc>
                  <a:txBody>
                    <a:bodyPr/>
                    <a:lstStyle/>
                    <a:p>
                      <a:pPr algn="ctr"/>
                      <a:r>
                        <a:rPr lang="en-US" sz="1000" dirty="0"/>
                        <a:t>Channel</a:t>
                      </a:r>
                      <a:endParaRPr lang="ru-RU" sz="1000" dirty="0">
                        <a:solidFill>
                          <a:srgbClr val="FFC000"/>
                        </a:solidFill>
                      </a:endParaRPr>
                    </a:p>
                  </a:txBody>
                  <a:tcPr/>
                </a:tc>
                <a:tc>
                  <a:txBody>
                    <a:bodyPr/>
                    <a:lstStyle/>
                    <a:p>
                      <a:pPr algn="ctr"/>
                      <a:r>
                        <a:rPr lang="en-US" sz="1000" dirty="0"/>
                        <a:t>Sales in Volume</a:t>
                      </a:r>
                      <a:endParaRPr lang="ru-RU" sz="1000" dirty="0">
                        <a:solidFill>
                          <a:srgbClr val="FFC000"/>
                        </a:solidFill>
                      </a:endParaRPr>
                    </a:p>
                  </a:txBody>
                  <a:tcPr/>
                </a:tc>
                <a:tc>
                  <a:txBody>
                    <a:bodyPr/>
                    <a:lstStyle/>
                    <a:p>
                      <a:pPr algn="ctr"/>
                      <a:r>
                        <a:rPr lang="en-US" sz="1000" dirty="0"/>
                        <a:t>Sales in Value</a:t>
                      </a:r>
                      <a:endParaRPr lang="ru-RU" sz="1000" dirty="0">
                        <a:solidFill>
                          <a:srgbClr val="FFC000"/>
                        </a:solidFill>
                      </a:endParaRPr>
                    </a:p>
                  </a:txBody>
                  <a:tcPr/>
                </a:tc>
                <a:tc>
                  <a:txBody>
                    <a:bodyPr/>
                    <a:lstStyle/>
                    <a:p>
                      <a:pPr algn="ctr"/>
                      <a:r>
                        <a:rPr lang="en-US" sz="1000" dirty="0"/>
                        <a:t>Sales in Units</a:t>
                      </a:r>
                      <a:endParaRPr lang="ru-RU" sz="1000" dirty="0">
                        <a:solidFill>
                          <a:srgbClr val="FFC000"/>
                        </a:solidFill>
                      </a:endParaRPr>
                    </a:p>
                  </a:txBody>
                  <a:tcPr/>
                </a:tc>
                <a:extLst>
                  <a:ext uri="{0D108BD9-81ED-4DB2-BD59-A6C34878D82A}">
                    <a16:rowId xmlns:a16="http://schemas.microsoft.com/office/drawing/2014/main" val="1491589567"/>
                  </a:ext>
                </a:extLst>
              </a:tr>
              <a:tr h="426601">
                <a:tc>
                  <a:txBody>
                    <a:bodyPr/>
                    <a:lstStyle/>
                    <a:p>
                      <a:pPr algn="ctr"/>
                      <a:r>
                        <a:rPr lang="en-US" sz="1000" b="1" dirty="0"/>
                        <a:t>Hypermarket</a:t>
                      </a:r>
                      <a:endParaRPr lang="ru-RU" sz="1000" b="1" dirty="0"/>
                    </a:p>
                  </a:txBody>
                  <a:tcPr/>
                </a:tc>
                <a:tc>
                  <a:txBody>
                    <a:bodyPr/>
                    <a:lstStyle/>
                    <a:p>
                      <a:pPr algn="ctr"/>
                      <a:r>
                        <a:rPr lang="en-US" sz="1000" dirty="0"/>
                        <a:t>31.4</a:t>
                      </a:r>
                      <a:endParaRPr lang="ru-RU" sz="1000" dirty="0"/>
                    </a:p>
                  </a:txBody>
                  <a:tcPr/>
                </a:tc>
                <a:tc>
                  <a:txBody>
                    <a:bodyPr/>
                    <a:lstStyle/>
                    <a:p>
                      <a:pPr algn="ctr"/>
                      <a:r>
                        <a:rPr lang="en-US" sz="1000" dirty="0"/>
                        <a:t>45.9</a:t>
                      </a:r>
                      <a:endParaRPr lang="ru-RU" sz="1000" dirty="0"/>
                    </a:p>
                  </a:txBody>
                  <a:tcPr/>
                </a:tc>
                <a:tc>
                  <a:txBody>
                    <a:bodyPr/>
                    <a:lstStyle/>
                    <a:p>
                      <a:pPr algn="ctr"/>
                      <a:r>
                        <a:rPr lang="en-US" sz="1000" dirty="0"/>
                        <a:t>35.8</a:t>
                      </a:r>
                      <a:endParaRPr lang="ru-RU" sz="1000" dirty="0"/>
                    </a:p>
                  </a:txBody>
                  <a:tcPr/>
                </a:tc>
                <a:extLst>
                  <a:ext uri="{0D108BD9-81ED-4DB2-BD59-A6C34878D82A}">
                    <a16:rowId xmlns:a16="http://schemas.microsoft.com/office/drawing/2014/main" val="1386341674"/>
                  </a:ext>
                </a:extLst>
              </a:tr>
              <a:tr h="426601">
                <a:tc>
                  <a:txBody>
                    <a:bodyPr/>
                    <a:lstStyle/>
                    <a:p>
                      <a:pPr algn="ctr"/>
                      <a:r>
                        <a:rPr lang="en-US" sz="1000" b="1" dirty="0"/>
                        <a:t>Supermarket</a:t>
                      </a:r>
                      <a:endParaRPr lang="ru-RU" sz="1000" b="1" dirty="0"/>
                    </a:p>
                  </a:txBody>
                  <a:tcPr/>
                </a:tc>
                <a:tc>
                  <a:txBody>
                    <a:bodyPr/>
                    <a:lstStyle/>
                    <a:p>
                      <a:pPr algn="ctr"/>
                      <a:r>
                        <a:rPr lang="en-US" sz="1000" dirty="0"/>
                        <a:t>21.7</a:t>
                      </a:r>
                      <a:endParaRPr lang="ru-RU" sz="1000" dirty="0"/>
                    </a:p>
                  </a:txBody>
                  <a:tcPr/>
                </a:tc>
                <a:tc>
                  <a:txBody>
                    <a:bodyPr/>
                    <a:lstStyle/>
                    <a:p>
                      <a:pPr algn="ctr"/>
                      <a:r>
                        <a:rPr lang="en-US" sz="1000" dirty="0"/>
                        <a:t>29.0</a:t>
                      </a:r>
                      <a:endParaRPr lang="ru-RU" sz="1000" dirty="0"/>
                    </a:p>
                  </a:txBody>
                  <a:tcPr/>
                </a:tc>
                <a:tc>
                  <a:txBody>
                    <a:bodyPr/>
                    <a:lstStyle/>
                    <a:p>
                      <a:pPr algn="ctr"/>
                      <a:r>
                        <a:rPr lang="en-US" sz="1000" dirty="0"/>
                        <a:t>29.4</a:t>
                      </a:r>
                      <a:endParaRPr lang="ru-RU" sz="1000" dirty="0"/>
                    </a:p>
                  </a:txBody>
                  <a:tcPr/>
                </a:tc>
                <a:extLst>
                  <a:ext uri="{0D108BD9-81ED-4DB2-BD59-A6C34878D82A}">
                    <a16:rowId xmlns:a16="http://schemas.microsoft.com/office/drawing/2014/main" val="37654301"/>
                  </a:ext>
                </a:extLst>
              </a:tr>
            </a:tbl>
          </a:graphicData>
        </a:graphic>
      </p:graphicFrame>
      <p:sp>
        <p:nvSpPr>
          <p:cNvPr id="5" name="Frame 4">
            <a:extLst>
              <a:ext uri="{FF2B5EF4-FFF2-40B4-BE49-F238E27FC236}">
                <a16:creationId xmlns:a16="http://schemas.microsoft.com/office/drawing/2014/main" id="{FEB009D6-A814-CD44-A2B3-ACDA8B3C4257}"/>
              </a:ext>
            </a:extLst>
          </p:cNvPr>
          <p:cNvSpPr/>
          <p:nvPr/>
        </p:nvSpPr>
        <p:spPr>
          <a:xfrm>
            <a:off x="395172" y="859736"/>
            <a:ext cx="2160240" cy="634880"/>
          </a:xfrm>
          <a:prstGeom prst="fram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13" name="Frame 12">
            <a:extLst>
              <a:ext uri="{FF2B5EF4-FFF2-40B4-BE49-F238E27FC236}">
                <a16:creationId xmlns:a16="http://schemas.microsoft.com/office/drawing/2014/main" id="{F923A179-0379-624E-966A-4C7D72CDFB92}"/>
              </a:ext>
            </a:extLst>
          </p:cNvPr>
          <p:cNvSpPr/>
          <p:nvPr/>
        </p:nvSpPr>
        <p:spPr>
          <a:xfrm>
            <a:off x="5076056" y="939099"/>
            <a:ext cx="2443380" cy="604382"/>
          </a:xfrm>
          <a:prstGeom prst="fram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C820607C-15AB-034B-BF67-86F8F783BD72}"/>
              </a:ext>
            </a:extLst>
          </p:cNvPr>
          <p:cNvSpPr/>
          <p:nvPr/>
        </p:nvSpPr>
        <p:spPr>
          <a:xfrm>
            <a:off x="395535" y="1591974"/>
            <a:ext cx="3240341" cy="986242"/>
          </a:xfrm>
          <a:prstGeom prst="frame">
            <a:avLst>
              <a:gd name="adj1" fmla="val 25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8059C824-9E22-694A-8A58-6509DBB4C20C}"/>
              </a:ext>
            </a:extLst>
          </p:cNvPr>
          <p:cNvSpPr/>
          <p:nvPr/>
        </p:nvSpPr>
        <p:spPr>
          <a:xfrm>
            <a:off x="5014242" y="1564823"/>
            <a:ext cx="4022254" cy="1697626"/>
          </a:xfrm>
          <a:prstGeom prst="frame">
            <a:avLst>
              <a:gd name="adj1" fmla="val 25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Connector 7">
            <a:extLst>
              <a:ext uri="{FF2B5EF4-FFF2-40B4-BE49-F238E27FC236}">
                <a16:creationId xmlns:a16="http://schemas.microsoft.com/office/drawing/2014/main" id="{15F83499-BA4A-E543-9508-0254074ED6DA}"/>
              </a:ext>
            </a:extLst>
          </p:cNvPr>
          <p:cNvCxnSpPr/>
          <p:nvPr/>
        </p:nvCxnSpPr>
        <p:spPr>
          <a:xfrm>
            <a:off x="4211960" y="1564823"/>
            <a:ext cx="0" cy="3418692"/>
          </a:xfrm>
          <a:prstGeom prst="line">
            <a:avLst/>
          </a:prstGeom>
        </p:spPr>
        <p:style>
          <a:lnRef idx="1">
            <a:schemeClr val="accent2"/>
          </a:lnRef>
          <a:fillRef idx="0">
            <a:schemeClr val="accent2"/>
          </a:fillRef>
          <a:effectRef idx="0">
            <a:schemeClr val="accent2"/>
          </a:effectRef>
          <a:fontRef idx="minor">
            <a:schemeClr val="tx1"/>
          </a:fontRef>
        </p:style>
      </p:cxnSp>
      <p:pic>
        <p:nvPicPr>
          <p:cNvPr id="14" name="Picture 13" descr="A screenshot of a cell phone&#10;&#10;Description automatically generated">
            <a:extLst>
              <a:ext uri="{FF2B5EF4-FFF2-40B4-BE49-F238E27FC236}">
                <a16:creationId xmlns:a16="http://schemas.microsoft.com/office/drawing/2014/main" id="{F8DD68BB-455E-E945-8C54-5CCC575DF6C0}"/>
              </a:ext>
            </a:extLst>
          </p:cNvPr>
          <p:cNvPicPr>
            <a:picLocks noChangeAspect="1"/>
          </p:cNvPicPr>
          <p:nvPr/>
        </p:nvPicPr>
        <p:blipFill rotWithShape="1">
          <a:blip r:embed="rId2">
            <a:extLst>
              <a:ext uri="{28A0092B-C50C-407E-A947-70E740481C1C}">
                <a14:useLocalDpi xmlns:a14="http://schemas.microsoft.com/office/drawing/2010/main" val="0"/>
              </a:ext>
            </a:extLst>
          </a:blip>
          <a:srcRect l="2709" t="4702"/>
          <a:stretch/>
        </p:blipFill>
        <p:spPr>
          <a:xfrm>
            <a:off x="439414" y="2675574"/>
            <a:ext cx="3196459" cy="2273603"/>
          </a:xfrm>
          <a:prstGeom prst="rect">
            <a:avLst/>
          </a:prstGeom>
        </p:spPr>
      </p:pic>
    </p:spTree>
    <p:extLst>
      <p:ext uri="{BB962C8B-B14F-4D97-AF65-F5344CB8AC3E}">
        <p14:creationId xmlns:p14="http://schemas.microsoft.com/office/powerpoint/2010/main" val="3188675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81632"/>
            <a:ext cx="9144000" cy="576064"/>
          </a:xfrm>
        </p:spPr>
        <p:txBody>
          <a:bodyPr/>
          <a:lstStyle/>
          <a:p>
            <a:r>
              <a:rPr lang="en-US" altLang="ko-KR" dirty="0">
                <a:solidFill>
                  <a:srgbClr val="FFC000"/>
                </a:solidFill>
              </a:rPr>
              <a:t>3.2-Our Segmentation</a:t>
            </a:r>
            <a:endParaRPr lang="ko-KR" altLang="en-US" dirty="0">
              <a:solidFill>
                <a:srgbClr val="FFC000"/>
              </a:solidFill>
            </a:endParaRPr>
          </a:p>
        </p:txBody>
      </p:sp>
      <p:sp>
        <p:nvSpPr>
          <p:cNvPr id="4" name="TextBox 3">
            <a:extLst>
              <a:ext uri="{FF2B5EF4-FFF2-40B4-BE49-F238E27FC236}">
                <a16:creationId xmlns:a16="http://schemas.microsoft.com/office/drawing/2014/main" id="{E6DB9CA0-B59A-9D4A-9388-C8C159306061}"/>
              </a:ext>
            </a:extLst>
          </p:cNvPr>
          <p:cNvSpPr txBox="1"/>
          <p:nvPr/>
        </p:nvSpPr>
        <p:spPr>
          <a:xfrm>
            <a:off x="7122914" y="3056642"/>
            <a:ext cx="1337518" cy="523220"/>
          </a:xfrm>
          <a:prstGeom prst="rect">
            <a:avLst/>
          </a:prstGeom>
          <a:noFill/>
        </p:spPr>
        <p:txBody>
          <a:bodyPr wrap="square" rtlCol="0">
            <a:spAutoFit/>
          </a:bodyPr>
          <a:lstStyle/>
          <a:p>
            <a:pPr algn="ctr"/>
            <a:r>
              <a:rPr lang="en-US" sz="1400" b="1" dirty="0">
                <a:solidFill>
                  <a:srgbClr val="FFC000"/>
                </a:solidFill>
              </a:rPr>
              <a:t>Hipster’s </a:t>
            </a:r>
            <a:br>
              <a:rPr lang="en-US" sz="1400" b="1" dirty="0">
                <a:solidFill>
                  <a:srgbClr val="FFC000"/>
                </a:solidFill>
              </a:rPr>
            </a:br>
            <a:r>
              <a:rPr lang="en-US" sz="1400" b="1" dirty="0">
                <a:solidFill>
                  <a:srgbClr val="FFC000"/>
                </a:solidFill>
              </a:rPr>
              <a:t>hangout</a:t>
            </a:r>
            <a:endParaRPr lang="ru-RU" sz="1400" b="1" dirty="0">
              <a:solidFill>
                <a:srgbClr val="FFC000"/>
              </a:solidFill>
            </a:endParaRPr>
          </a:p>
        </p:txBody>
      </p:sp>
      <p:pic>
        <p:nvPicPr>
          <p:cNvPr id="13" name="Picture 12">
            <a:extLst>
              <a:ext uri="{FF2B5EF4-FFF2-40B4-BE49-F238E27FC236}">
                <a16:creationId xmlns:a16="http://schemas.microsoft.com/office/drawing/2014/main" id="{8063E3A0-7B87-E54F-98C9-B825101BF98A}"/>
              </a:ext>
            </a:extLst>
          </p:cNvPr>
          <p:cNvPicPr>
            <a:picLocks noChangeAspect="1"/>
          </p:cNvPicPr>
          <p:nvPr/>
        </p:nvPicPr>
        <p:blipFill>
          <a:blip r:embed="rId2">
            <a:duotone>
              <a:schemeClr val="accent4">
                <a:shade val="45000"/>
                <a:satMod val="135000"/>
              </a:schemeClr>
              <a:prstClr val="white"/>
            </a:duotone>
          </a:blip>
          <a:stretch>
            <a:fillRect/>
          </a:stretch>
        </p:blipFill>
        <p:spPr>
          <a:xfrm>
            <a:off x="7431159" y="1994806"/>
            <a:ext cx="721028" cy="721028"/>
          </a:xfrm>
          <a:prstGeom prst="rect">
            <a:avLst/>
          </a:prstGeom>
        </p:spPr>
      </p:pic>
      <p:sp>
        <p:nvSpPr>
          <p:cNvPr id="15" name="TextBox 14">
            <a:extLst>
              <a:ext uri="{FF2B5EF4-FFF2-40B4-BE49-F238E27FC236}">
                <a16:creationId xmlns:a16="http://schemas.microsoft.com/office/drawing/2014/main" id="{4AE29748-9E08-AD4A-9797-715B1506BAE7}"/>
              </a:ext>
            </a:extLst>
          </p:cNvPr>
          <p:cNvSpPr txBox="1"/>
          <p:nvPr/>
        </p:nvSpPr>
        <p:spPr>
          <a:xfrm>
            <a:off x="1944648" y="2969409"/>
            <a:ext cx="2230887" cy="523220"/>
          </a:xfrm>
          <a:prstGeom prst="rect">
            <a:avLst/>
          </a:prstGeom>
          <a:noFill/>
        </p:spPr>
        <p:txBody>
          <a:bodyPr wrap="square" rtlCol="0">
            <a:spAutoFit/>
          </a:bodyPr>
          <a:lstStyle/>
          <a:p>
            <a:pPr algn="ctr"/>
            <a:r>
              <a:rPr lang="en-US" sz="1400" b="1" dirty="0">
                <a:solidFill>
                  <a:srgbClr val="FFC000"/>
                </a:solidFill>
              </a:rPr>
              <a:t>Winter </a:t>
            </a:r>
            <a:br>
              <a:rPr lang="en-US" sz="1400" b="1" dirty="0">
                <a:solidFill>
                  <a:srgbClr val="FFC000"/>
                </a:solidFill>
              </a:rPr>
            </a:br>
            <a:r>
              <a:rPr lang="en-US" sz="1400" b="1" dirty="0">
                <a:solidFill>
                  <a:srgbClr val="FFC000"/>
                </a:solidFill>
              </a:rPr>
              <a:t>wonderland</a:t>
            </a:r>
            <a:endParaRPr lang="ru-RU" sz="1400" b="1" dirty="0">
              <a:solidFill>
                <a:srgbClr val="FFC000"/>
              </a:solidFill>
            </a:endParaRPr>
          </a:p>
        </p:txBody>
      </p:sp>
      <p:pic>
        <p:nvPicPr>
          <p:cNvPr id="16" name="Picture 15">
            <a:extLst>
              <a:ext uri="{FF2B5EF4-FFF2-40B4-BE49-F238E27FC236}">
                <a16:creationId xmlns:a16="http://schemas.microsoft.com/office/drawing/2014/main" id="{C5A16BEE-C891-2D47-8172-578033B7963E}"/>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2712188" y="2043214"/>
            <a:ext cx="695809" cy="695809"/>
          </a:xfrm>
          <a:prstGeom prst="rect">
            <a:avLst/>
          </a:prstGeom>
        </p:spPr>
      </p:pic>
      <p:sp>
        <p:nvSpPr>
          <p:cNvPr id="19" name="TextBox 18">
            <a:extLst>
              <a:ext uri="{FF2B5EF4-FFF2-40B4-BE49-F238E27FC236}">
                <a16:creationId xmlns:a16="http://schemas.microsoft.com/office/drawing/2014/main" id="{0725F332-E550-A741-8203-C53F34EA2150}"/>
              </a:ext>
            </a:extLst>
          </p:cNvPr>
          <p:cNvSpPr txBox="1"/>
          <p:nvPr/>
        </p:nvSpPr>
        <p:spPr>
          <a:xfrm>
            <a:off x="3914902" y="2969409"/>
            <a:ext cx="1440160" cy="523220"/>
          </a:xfrm>
          <a:prstGeom prst="rect">
            <a:avLst/>
          </a:prstGeom>
          <a:noFill/>
        </p:spPr>
        <p:txBody>
          <a:bodyPr wrap="square" rtlCol="0">
            <a:spAutoFit/>
          </a:bodyPr>
          <a:lstStyle/>
          <a:p>
            <a:pPr algn="ctr"/>
            <a:r>
              <a:rPr lang="en-US" sz="1400" b="1" dirty="0">
                <a:solidFill>
                  <a:srgbClr val="FFC000"/>
                </a:solidFill>
              </a:rPr>
              <a:t>Summer </a:t>
            </a:r>
            <a:br>
              <a:rPr lang="en-US" sz="1400" b="1" dirty="0">
                <a:solidFill>
                  <a:srgbClr val="FFC000"/>
                </a:solidFill>
              </a:rPr>
            </a:br>
            <a:r>
              <a:rPr lang="en-US" sz="1400" b="1" dirty="0">
                <a:solidFill>
                  <a:srgbClr val="FFC000"/>
                </a:solidFill>
              </a:rPr>
              <a:t>hotspots</a:t>
            </a:r>
            <a:endParaRPr lang="ru-RU" sz="1400" b="1" dirty="0">
              <a:solidFill>
                <a:srgbClr val="FFC000"/>
              </a:solidFill>
            </a:endParaRPr>
          </a:p>
        </p:txBody>
      </p:sp>
      <p:pic>
        <p:nvPicPr>
          <p:cNvPr id="20" name="Picture 19">
            <a:extLst>
              <a:ext uri="{FF2B5EF4-FFF2-40B4-BE49-F238E27FC236}">
                <a16:creationId xmlns:a16="http://schemas.microsoft.com/office/drawing/2014/main" id="{E2D886D5-4E5C-EE41-AB48-4B5DFE724133}"/>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brightnessContrast bright="-40000" contrast="-40000"/>
                    </a14:imgEffect>
                  </a14:imgLayer>
                </a14:imgProps>
              </a:ext>
            </a:extLst>
          </a:blip>
          <a:stretch>
            <a:fillRect/>
          </a:stretch>
        </p:blipFill>
        <p:spPr>
          <a:xfrm>
            <a:off x="4326890" y="2054496"/>
            <a:ext cx="616185" cy="580080"/>
          </a:xfrm>
          <a:prstGeom prst="rect">
            <a:avLst/>
          </a:prstGeom>
        </p:spPr>
      </p:pic>
      <p:sp>
        <p:nvSpPr>
          <p:cNvPr id="22" name="TextBox 21">
            <a:extLst>
              <a:ext uri="{FF2B5EF4-FFF2-40B4-BE49-F238E27FC236}">
                <a16:creationId xmlns:a16="http://schemas.microsoft.com/office/drawing/2014/main" id="{38381E85-7B68-3843-BE82-40A85A0FEA73}"/>
              </a:ext>
            </a:extLst>
          </p:cNvPr>
          <p:cNvSpPr txBox="1"/>
          <p:nvPr/>
        </p:nvSpPr>
        <p:spPr>
          <a:xfrm>
            <a:off x="5659915" y="3059413"/>
            <a:ext cx="971748" cy="307777"/>
          </a:xfrm>
          <a:prstGeom prst="rect">
            <a:avLst/>
          </a:prstGeom>
          <a:noFill/>
        </p:spPr>
        <p:txBody>
          <a:bodyPr wrap="square" rtlCol="0">
            <a:spAutoFit/>
          </a:bodyPr>
          <a:lstStyle/>
          <a:p>
            <a:pPr algn="ctr"/>
            <a:r>
              <a:rPr lang="en-US" sz="1400" b="1" dirty="0">
                <a:solidFill>
                  <a:srgbClr val="FFC000"/>
                </a:solidFill>
              </a:rPr>
              <a:t>Big Box</a:t>
            </a:r>
            <a:endParaRPr lang="ru-RU" sz="1400" b="1" dirty="0">
              <a:solidFill>
                <a:srgbClr val="FFC000"/>
              </a:solidFill>
            </a:endParaRPr>
          </a:p>
        </p:txBody>
      </p:sp>
      <p:pic>
        <p:nvPicPr>
          <p:cNvPr id="23" name="Picture 22">
            <a:extLst>
              <a:ext uri="{FF2B5EF4-FFF2-40B4-BE49-F238E27FC236}">
                <a16:creationId xmlns:a16="http://schemas.microsoft.com/office/drawing/2014/main" id="{6CE6DCAC-0D12-324E-A58B-D755DF3EDA6F}"/>
              </a:ext>
            </a:extLst>
          </p:cNvPr>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brightnessContrast bright="20000" contrast="20000"/>
                    </a14:imgEffect>
                  </a14:imgLayer>
                </a14:imgProps>
              </a:ext>
            </a:extLst>
          </a:blip>
          <a:stretch>
            <a:fillRect/>
          </a:stretch>
        </p:blipFill>
        <p:spPr>
          <a:xfrm>
            <a:off x="5885841" y="2043215"/>
            <a:ext cx="591702" cy="591702"/>
          </a:xfrm>
          <a:prstGeom prst="rect">
            <a:avLst/>
          </a:prstGeom>
        </p:spPr>
      </p:pic>
      <p:pic>
        <p:nvPicPr>
          <p:cNvPr id="26" name="Picture 25">
            <a:extLst>
              <a:ext uri="{FF2B5EF4-FFF2-40B4-BE49-F238E27FC236}">
                <a16:creationId xmlns:a16="http://schemas.microsoft.com/office/drawing/2014/main" id="{7FA307CE-0663-014D-A89C-356D98F6406D}"/>
              </a:ext>
            </a:extLst>
          </p:cNvPr>
          <p:cNvPicPr>
            <a:picLocks noChangeAspect="1"/>
          </p:cNvPicPr>
          <p:nvPr/>
        </p:nvPicPr>
        <p:blipFill>
          <a:blip r:embed="rId9">
            <a:duotone>
              <a:schemeClr val="accent4">
                <a:shade val="45000"/>
                <a:satMod val="135000"/>
              </a:schemeClr>
              <a:prstClr val="white"/>
            </a:duotone>
          </a:blip>
          <a:stretch>
            <a:fillRect/>
          </a:stretch>
        </p:blipFill>
        <p:spPr>
          <a:xfrm>
            <a:off x="981698" y="1970451"/>
            <a:ext cx="903763" cy="903763"/>
          </a:xfrm>
          <a:prstGeom prst="rect">
            <a:avLst/>
          </a:prstGeom>
        </p:spPr>
      </p:pic>
      <p:sp>
        <p:nvSpPr>
          <p:cNvPr id="27" name="TextBox 26">
            <a:extLst>
              <a:ext uri="{FF2B5EF4-FFF2-40B4-BE49-F238E27FC236}">
                <a16:creationId xmlns:a16="http://schemas.microsoft.com/office/drawing/2014/main" id="{27DF60DE-5730-5945-AF0B-324722C0FFA2}"/>
              </a:ext>
            </a:extLst>
          </p:cNvPr>
          <p:cNvSpPr txBox="1"/>
          <p:nvPr/>
        </p:nvSpPr>
        <p:spPr>
          <a:xfrm>
            <a:off x="618284" y="2969409"/>
            <a:ext cx="1630590" cy="307777"/>
          </a:xfrm>
          <a:prstGeom prst="rect">
            <a:avLst/>
          </a:prstGeom>
          <a:noFill/>
        </p:spPr>
        <p:txBody>
          <a:bodyPr wrap="square" rtlCol="0">
            <a:spAutoFit/>
          </a:bodyPr>
          <a:lstStyle/>
          <a:p>
            <a:pPr algn="ctr"/>
            <a:r>
              <a:rPr lang="en-US" sz="1400" b="1" dirty="0">
                <a:solidFill>
                  <a:srgbClr val="FFC000"/>
                </a:solidFill>
              </a:rPr>
              <a:t>Usual Suspects</a:t>
            </a:r>
            <a:endParaRPr lang="ru-RU" sz="1400" b="1" dirty="0">
              <a:solidFill>
                <a:srgbClr val="FFC000"/>
              </a:solidFill>
            </a:endParaRPr>
          </a:p>
        </p:txBody>
      </p:sp>
    </p:spTree>
    <p:extLst>
      <p:ext uri="{BB962C8B-B14F-4D97-AF65-F5344CB8AC3E}">
        <p14:creationId xmlns:p14="http://schemas.microsoft.com/office/powerpoint/2010/main" val="3006416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181632"/>
            <a:ext cx="9144000" cy="576064"/>
          </a:xfrm>
        </p:spPr>
        <p:txBody>
          <a:bodyPr/>
          <a:lstStyle/>
          <a:p>
            <a:r>
              <a:rPr lang="en-US" altLang="ko-KR" dirty="0">
                <a:solidFill>
                  <a:srgbClr val="FFC000"/>
                </a:solidFill>
              </a:rPr>
              <a:t>3.3-Our Segmentation</a:t>
            </a:r>
            <a:endParaRPr lang="ko-KR" altLang="en-US" dirty="0">
              <a:solidFill>
                <a:srgbClr val="FFC000"/>
              </a:solidFill>
            </a:endParaRPr>
          </a:p>
        </p:txBody>
      </p:sp>
      <p:grpSp>
        <p:nvGrpSpPr>
          <p:cNvPr id="29" name="Group 28">
            <a:extLst>
              <a:ext uri="{FF2B5EF4-FFF2-40B4-BE49-F238E27FC236}">
                <a16:creationId xmlns:a16="http://schemas.microsoft.com/office/drawing/2014/main" id="{90AB2239-352E-4641-9E61-D1F73A1BDFB2}"/>
              </a:ext>
            </a:extLst>
          </p:cNvPr>
          <p:cNvGrpSpPr/>
          <p:nvPr/>
        </p:nvGrpSpPr>
        <p:grpSpPr>
          <a:xfrm>
            <a:off x="107504" y="1131590"/>
            <a:ext cx="2892617" cy="3475297"/>
            <a:chOff x="107504" y="1131590"/>
            <a:chExt cx="2892617" cy="3475297"/>
          </a:xfrm>
        </p:grpSpPr>
        <p:sp>
          <p:nvSpPr>
            <p:cNvPr id="11" name="TextBox 10"/>
            <p:cNvSpPr txBox="1"/>
            <p:nvPr/>
          </p:nvSpPr>
          <p:spPr>
            <a:xfrm>
              <a:off x="1343937" y="3742793"/>
              <a:ext cx="1656184" cy="864094"/>
            </a:xfrm>
            <a:prstGeom prst="rect">
              <a:avLst/>
            </a:prstGeom>
            <a:noFill/>
          </p:spPr>
          <p:txBody>
            <a:bodyPr wrap="square" rtlCol="0">
              <a:spAutoFit/>
            </a:bodyPr>
            <a:lstStyle/>
            <a:p>
              <a:pPr marL="171450" indent="-171450">
                <a:buFont typeface="Arial" panose="020B0604020202020204" pitchFamily="34" charset="0"/>
                <a:buChar char="•"/>
              </a:pPr>
              <a:r>
                <a:rPr lang="en-US" altLang="ko-KR" sz="1000" b="1" dirty="0">
                  <a:solidFill>
                    <a:schemeClr val="bg1"/>
                  </a:solidFill>
                  <a:cs typeface="Arial" pitchFamily="34" charset="0"/>
                </a:rPr>
                <a:t>Higher price point </a:t>
              </a:r>
              <a:r>
                <a:rPr lang="en-US" altLang="ko-KR" sz="1000" dirty="0">
                  <a:solidFill>
                    <a:schemeClr val="bg1"/>
                  </a:solidFill>
                  <a:cs typeface="Arial" pitchFamily="34" charset="0"/>
                </a:rPr>
                <a:t>stores that specialize in </a:t>
              </a:r>
              <a:r>
                <a:rPr lang="en-US" altLang="ko-KR" sz="1000" b="1" dirty="0">
                  <a:solidFill>
                    <a:schemeClr val="bg1"/>
                  </a:solidFill>
                  <a:cs typeface="Arial" pitchFamily="34" charset="0"/>
                </a:rPr>
                <a:t>rare segments</a:t>
              </a:r>
              <a:r>
                <a:rPr lang="en-US" altLang="ko-KR" sz="1000" dirty="0">
                  <a:solidFill>
                    <a:schemeClr val="bg1"/>
                  </a:solidFill>
                  <a:cs typeface="Arial" pitchFamily="34" charset="0"/>
                </a:rPr>
                <a:t>: Artisan, Celiac and  Import Premium beers</a:t>
              </a:r>
            </a:p>
          </p:txBody>
        </p:sp>
        <p:grpSp>
          <p:nvGrpSpPr>
            <p:cNvPr id="28" name="Group 27">
              <a:extLst>
                <a:ext uri="{FF2B5EF4-FFF2-40B4-BE49-F238E27FC236}">
                  <a16:creationId xmlns:a16="http://schemas.microsoft.com/office/drawing/2014/main" id="{DC6D292C-226D-764A-A471-09F865EC5CCE}"/>
                </a:ext>
              </a:extLst>
            </p:cNvPr>
            <p:cNvGrpSpPr/>
            <p:nvPr/>
          </p:nvGrpSpPr>
          <p:grpSpPr>
            <a:xfrm>
              <a:off x="107504" y="1131590"/>
              <a:ext cx="2826762" cy="3134147"/>
              <a:chOff x="7035" y="1442799"/>
              <a:chExt cx="2826762" cy="3134147"/>
            </a:xfrm>
          </p:grpSpPr>
          <p:sp>
            <p:nvSpPr>
              <p:cNvPr id="4" name="TextBox 3">
                <a:extLst>
                  <a:ext uri="{FF2B5EF4-FFF2-40B4-BE49-F238E27FC236}">
                    <a16:creationId xmlns:a16="http://schemas.microsoft.com/office/drawing/2014/main" id="{E6DB9CA0-B59A-9D4A-9388-C8C159306061}"/>
                  </a:ext>
                </a:extLst>
              </p:cNvPr>
              <p:cNvSpPr txBox="1"/>
              <p:nvPr/>
            </p:nvSpPr>
            <p:spPr>
              <a:xfrm>
                <a:off x="510244" y="4175482"/>
                <a:ext cx="800200" cy="400110"/>
              </a:xfrm>
              <a:prstGeom prst="rect">
                <a:avLst/>
              </a:prstGeom>
              <a:noFill/>
            </p:spPr>
            <p:txBody>
              <a:bodyPr wrap="square" rtlCol="0">
                <a:spAutoFit/>
              </a:bodyPr>
              <a:lstStyle/>
              <a:p>
                <a:r>
                  <a:rPr lang="en-US" sz="1000" b="1" dirty="0">
                    <a:solidFill>
                      <a:srgbClr val="FFC000"/>
                    </a:solidFill>
                  </a:rPr>
                  <a:t>Hipster’s hangout</a:t>
                </a:r>
                <a:endParaRPr lang="ru-RU" sz="1000" b="1" dirty="0">
                  <a:solidFill>
                    <a:srgbClr val="FFC000"/>
                  </a:solidFill>
                </a:endParaRPr>
              </a:p>
            </p:txBody>
          </p:sp>
          <p:pic>
            <p:nvPicPr>
              <p:cNvPr id="13" name="Picture 12">
                <a:extLst>
                  <a:ext uri="{FF2B5EF4-FFF2-40B4-BE49-F238E27FC236}">
                    <a16:creationId xmlns:a16="http://schemas.microsoft.com/office/drawing/2014/main" id="{8063E3A0-7B87-E54F-98C9-B825101BF98A}"/>
                  </a:ext>
                </a:extLst>
              </p:cNvPr>
              <p:cNvPicPr>
                <a:picLocks noChangeAspect="1"/>
              </p:cNvPicPr>
              <p:nvPr/>
            </p:nvPicPr>
            <p:blipFill>
              <a:blip r:embed="rId2">
                <a:duotone>
                  <a:schemeClr val="accent4">
                    <a:shade val="45000"/>
                    <a:satMod val="135000"/>
                  </a:schemeClr>
                  <a:prstClr val="white"/>
                </a:duotone>
              </a:blip>
              <a:stretch>
                <a:fillRect/>
              </a:stretch>
            </p:blipFill>
            <p:spPr>
              <a:xfrm>
                <a:off x="115408" y="4175482"/>
                <a:ext cx="401464" cy="401464"/>
              </a:xfrm>
              <a:prstGeom prst="rect">
                <a:avLst/>
              </a:prstGeom>
            </p:spPr>
          </p:pic>
          <p:sp>
            <p:nvSpPr>
              <p:cNvPr id="15" name="TextBox 14">
                <a:extLst>
                  <a:ext uri="{FF2B5EF4-FFF2-40B4-BE49-F238E27FC236}">
                    <a16:creationId xmlns:a16="http://schemas.microsoft.com/office/drawing/2014/main" id="{4AE29748-9E08-AD4A-9797-715B1506BAE7}"/>
                  </a:ext>
                </a:extLst>
              </p:cNvPr>
              <p:cNvSpPr txBox="1"/>
              <p:nvPr/>
            </p:nvSpPr>
            <p:spPr>
              <a:xfrm>
                <a:off x="408622" y="2281690"/>
                <a:ext cx="901822" cy="400110"/>
              </a:xfrm>
              <a:prstGeom prst="rect">
                <a:avLst/>
              </a:prstGeom>
              <a:noFill/>
            </p:spPr>
            <p:txBody>
              <a:bodyPr wrap="square" rtlCol="0">
                <a:spAutoFit/>
              </a:bodyPr>
              <a:lstStyle/>
              <a:p>
                <a:r>
                  <a:rPr lang="en-US" sz="1000" b="1" dirty="0">
                    <a:solidFill>
                      <a:srgbClr val="FFC000"/>
                    </a:solidFill>
                  </a:rPr>
                  <a:t>Winter       wonderland</a:t>
                </a:r>
                <a:endParaRPr lang="ru-RU" sz="1000" b="1" dirty="0">
                  <a:solidFill>
                    <a:srgbClr val="FFC000"/>
                  </a:solidFill>
                </a:endParaRPr>
              </a:p>
            </p:txBody>
          </p:sp>
          <p:pic>
            <p:nvPicPr>
              <p:cNvPr id="16" name="Picture 15">
                <a:extLst>
                  <a:ext uri="{FF2B5EF4-FFF2-40B4-BE49-F238E27FC236}">
                    <a16:creationId xmlns:a16="http://schemas.microsoft.com/office/drawing/2014/main" id="{C5A16BEE-C891-2D47-8172-578033B7963E}"/>
                  </a:ext>
                </a:extLst>
              </p:cNvPr>
              <p:cNvPicPr>
                <a:picLocks noChangeAspect="1"/>
              </p:cNvPicPr>
              <p:nvPr/>
            </p:nvPicPr>
            <p:blipFill>
              <a:blip r:embed="rId3">
                <a:duotone>
                  <a:schemeClr val="accent4">
                    <a:shade val="45000"/>
                    <a:satMod val="135000"/>
                  </a:schemeClr>
                  <a:prstClr val="white"/>
                </a:duotone>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72162" y="2306076"/>
                <a:ext cx="387422" cy="387422"/>
              </a:xfrm>
              <a:prstGeom prst="rect">
                <a:avLst/>
              </a:prstGeom>
            </p:spPr>
          </p:pic>
          <p:sp>
            <p:nvSpPr>
              <p:cNvPr id="17" name="TextBox 16">
                <a:extLst>
                  <a:ext uri="{FF2B5EF4-FFF2-40B4-BE49-F238E27FC236}">
                    <a16:creationId xmlns:a16="http://schemas.microsoft.com/office/drawing/2014/main" id="{2C7C0A5A-7DF1-0246-AC24-C61763F936D4}"/>
                  </a:ext>
                </a:extLst>
              </p:cNvPr>
              <p:cNvSpPr txBox="1"/>
              <p:nvPr/>
            </p:nvSpPr>
            <p:spPr>
              <a:xfrm>
                <a:off x="1190599" y="2267081"/>
                <a:ext cx="1509193" cy="400110"/>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a:solidFill>
                      <a:schemeClr val="bg1"/>
                    </a:solidFill>
                    <a:cs typeface="Arial" pitchFamily="34" charset="0"/>
                  </a:rPr>
                  <a:t>Stores that sell beer only in </a:t>
                </a:r>
                <a:r>
                  <a:rPr lang="en-US" altLang="ko-KR" sz="1000" b="1" dirty="0">
                    <a:solidFill>
                      <a:schemeClr val="bg1"/>
                    </a:solidFill>
                    <a:cs typeface="Arial" pitchFamily="34" charset="0"/>
                  </a:rPr>
                  <a:t>winter</a:t>
                </a:r>
              </a:p>
            </p:txBody>
          </p:sp>
          <p:sp>
            <p:nvSpPr>
              <p:cNvPr id="19" name="TextBox 18">
                <a:extLst>
                  <a:ext uri="{FF2B5EF4-FFF2-40B4-BE49-F238E27FC236}">
                    <a16:creationId xmlns:a16="http://schemas.microsoft.com/office/drawing/2014/main" id="{0725F332-E550-A741-8203-C53F34EA2150}"/>
                  </a:ext>
                </a:extLst>
              </p:cNvPr>
              <p:cNvSpPr txBox="1"/>
              <p:nvPr/>
            </p:nvSpPr>
            <p:spPr>
              <a:xfrm>
                <a:off x="459584" y="2978286"/>
                <a:ext cx="736608" cy="400110"/>
              </a:xfrm>
              <a:prstGeom prst="rect">
                <a:avLst/>
              </a:prstGeom>
              <a:noFill/>
            </p:spPr>
            <p:txBody>
              <a:bodyPr wrap="square" rtlCol="0">
                <a:spAutoFit/>
              </a:bodyPr>
              <a:lstStyle/>
              <a:p>
                <a:r>
                  <a:rPr lang="en-US" sz="1000" b="1" dirty="0">
                    <a:solidFill>
                      <a:srgbClr val="FFC000"/>
                    </a:solidFill>
                  </a:rPr>
                  <a:t>Summer hotspots</a:t>
                </a:r>
                <a:endParaRPr lang="ru-RU" sz="1000" b="1" dirty="0">
                  <a:solidFill>
                    <a:srgbClr val="FFC000"/>
                  </a:solidFill>
                </a:endParaRPr>
              </a:p>
            </p:txBody>
          </p:sp>
          <p:pic>
            <p:nvPicPr>
              <p:cNvPr id="20" name="Picture 19">
                <a:extLst>
                  <a:ext uri="{FF2B5EF4-FFF2-40B4-BE49-F238E27FC236}">
                    <a16:creationId xmlns:a16="http://schemas.microsoft.com/office/drawing/2014/main" id="{E2D886D5-4E5C-EE41-AB48-4B5DFE724133}"/>
                  </a:ext>
                </a:extLst>
              </p:cNvPr>
              <p:cNvPicPr>
                <a:picLocks noChangeAspect="1"/>
              </p:cNvPicPr>
              <p:nvPr/>
            </p:nvPicPr>
            <p:blipFill>
              <a:blip r:embed="rId5">
                <a:duotone>
                  <a:schemeClr val="accent6">
                    <a:shade val="45000"/>
                    <a:satMod val="135000"/>
                  </a:schemeClr>
                  <a:prstClr val="white"/>
                </a:duotone>
                <a:extLst>
                  <a:ext uri="{BEBA8EAE-BF5A-486C-A8C5-ECC9F3942E4B}">
                    <a14:imgProps xmlns:a14="http://schemas.microsoft.com/office/drawing/2010/main">
                      <a14:imgLayer r:embed="rId6">
                        <a14:imgEffect>
                          <a14:colorTemperature colorTemp="8800"/>
                        </a14:imgEffect>
                        <a14:imgEffect>
                          <a14:brightnessContrast bright="-40000" contrast="-40000"/>
                        </a14:imgEffect>
                      </a14:imgLayer>
                    </a14:imgProps>
                  </a:ext>
                </a:extLst>
              </a:blip>
              <a:stretch>
                <a:fillRect/>
              </a:stretch>
            </p:blipFill>
            <p:spPr>
              <a:xfrm>
                <a:off x="116496" y="3016849"/>
                <a:ext cx="343088" cy="322985"/>
              </a:xfrm>
              <a:prstGeom prst="rect">
                <a:avLst/>
              </a:prstGeom>
            </p:spPr>
          </p:pic>
          <p:sp>
            <p:nvSpPr>
              <p:cNvPr id="21" name="TextBox 20">
                <a:extLst>
                  <a:ext uri="{FF2B5EF4-FFF2-40B4-BE49-F238E27FC236}">
                    <a16:creationId xmlns:a16="http://schemas.microsoft.com/office/drawing/2014/main" id="{FE69CE44-A458-C149-973E-2CF5A359B150}"/>
                  </a:ext>
                </a:extLst>
              </p:cNvPr>
              <p:cNvSpPr txBox="1"/>
              <p:nvPr/>
            </p:nvSpPr>
            <p:spPr>
              <a:xfrm>
                <a:off x="1208822" y="2952084"/>
                <a:ext cx="1509193" cy="400110"/>
              </a:xfrm>
              <a:prstGeom prst="rect">
                <a:avLst/>
              </a:prstGeom>
              <a:noFill/>
            </p:spPr>
            <p:txBody>
              <a:bodyPr wrap="square" rtlCol="0">
                <a:spAutoFit/>
              </a:bodyPr>
              <a:lstStyle/>
              <a:p>
                <a:pPr marL="171450" indent="-171450">
                  <a:buFont typeface="Arial" panose="020B0604020202020204" pitchFamily="34" charset="0"/>
                  <a:buChar char="•"/>
                </a:pPr>
                <a:r>
                  <a:rPr lang="en-US" altLang="ko-KR" sz="1000" dirty="0">
                    <a:solidFill>
                      <a:schemeClr val="bg1"/>
                    </a:solidFill>
                    <a:cs typeface="Arial" pitchFamily="34" charset="0"/>
                  </a:rPr>
                  <a:t>Stores that sell beer only in </a:t>
                </a:r>
                <a:r>
                  <a:rPr lang="en-US" altLang="ko-KR" sz="1000" b="1" dirty="0">
                    <a:solidFill>
                      <a:schemeClr val="bg1"/>
                    </a:solidFill>
                    <a:cs typeface="Arial" pitchFamily="34" charset="0"/>
                  </a:rPr>
                  <a:t>summer</a:t>
                </a:r>
              </a:p>
            </p:txBody>
          </p:sp>
          <p:sp>
            <p:nvSpPr>
              <p:cNvPr id="22" name="TextBox 21">
                <a:extLst>
                  <a:ext uri="{FF2B5EF4-FFF2-40B4-BE49-F238E27FC236}">
                    <a16:creationId xmlns:a16="http://schemas.microsoft.com/office/drawing/2014/main" id="{38381E85-7B68-3843-BE82-40A85A0FEA73}"/>
                  </a:ext>
                </a:extLst>
              </p:cNvPr>
              <p:cNvSpPr txBox="1"/>
              <p:nvPr/>
            </p:nvSpPr>
            <p:spPr>
              <a:xfrm>
                <a:off x="475526" y="3647638"/>
                <a:ext cx="736608" cy="246221"/>
              </a:xfrm>
              <a:prstGeom prst="rect">
                <a:avLst/>
              </a:prstGeom>
              <a:noFill/>
            </p:spPr>
            <p:txBody>
              <a:bodyPr wrap="square" rtlCol="0">
                <a:spAutoFit/>
              </a:bodyPr>
              <a:lstStyle/>
              <a:p>
                <a:r>
                  <a:rPr lang="en-US" sz="1000" b="1" dirty="0">
                    <a:solidFill>
                      <a:srgbClr val="FFC000"/>
                    </a:solidFill>
                  </a:rPr>
                  <a:t>Big Box</a:t>
                </a:r>
                <a:endParaRPr lang="ru-RU" sz="1000" b="1" dirty="0">
                  <a:solidFill>
                    <a:srgbClr val="FFC000"/>
                  </a:solidFill>
                </a:endParaRPr>
              </a:p>
            </p:txBody>
          </p:sp>
          <p:pic>
            <p:nvPicPr>
              <p:cNvPr id="23" name="Picture 22">
                <a:extLst>
                  <a:ext uri="{FF2B5EF4-FFF2-40B4-BE49-F238E27FC236}">
                    <a16:creationId xmlns:a16="http://schemas.microsoft.com/office/drawing/2014/main" id="{6CE6DCAC-0D12-324E-A58B-D755DF3EDA6F}"/>
                  </a:ext>
                </a:extLst>
              </p:cNvPr>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brightnessContrast bright="20000" contrast="20000"/>
                        </a14:imgEffect>
                      </a14:imgLayer>
                    </a14:imgProps>
                  </a:ext>
                </a:extLst>
              </a:blip>
              <a:stretch>
                <a:fillRect/>
              </a:stretch>
            </p:blipFill>
            <p:spPr>
              <a:xfrm>
                <a:off x="105604" y="3621457"/>
                <a:ext cx="329456" cy="329456"/>
              </a:xfrm>
              <a:prstGeom prst="rect">
                <a:avLst/>
              </a:prstGeom>
            </p:spPr>
          </p:pic>
          <p:sp>
            <p:nvSpPr>
              <p:cNvPr id="24" name="TextBox 23">
                <a:extLst>
                  <a:ext uri="{FF2B5EF4-FFF2-40B4-BE49-F238E27FC236}">
                    <a16:creationId xmlns:a16="http://schemas.microsoft.com/office/drawing/2014/main" id="{4FD3C7E0-EAF7-1946-8ED8-0F165B24EBD8}"/>
                  </a:ext>
                </a:extLst>
              </p:cNvPr>
              <p:cNvSpPr txBox="1"/>
              <p:nvPr/>
            </p:nvSpPr>
            <p:spPr>
              <a:xfrm>
                <a:off x="1251109" y="3503043"/>
                <a:ext cx="1509193" cy="400110"/>
              </a:xfrm>
              <a:prstGeom prst="rect">
                <a:avLst/>
              </a:prstGeom>
              <a:noFill/>
            </p:spPr>
            <p:txBody>
              <a:bodyPr wrap="square" rtlCol="0">
                <a:spAutoFit/>
              </a:bodyPr>
              <a:lstStyle/>
              <a:p>
                <a:pPr marL="171450" indent="-171450">
                  <a:buFont typeface="Arial" panose="020B0604020202020204" pitchFamily="34" charset="0"/>
                  <a:buChar char="•"/>
                </a:pPr>
                <a:r>
                  <a:rPr lang="en-US" altLang="ko-KR" sz="1000" b="1" dirty="0">
                    <a:solidFill>
                      <a:schemeClr val="bg1"/>
                    </a:solidFill>
                    <a:cs typeface="Arial" pitchFamily="34" charset="0"/>
                  </a:rPr>
                  <a:t>Wholesale</a:t>
                </a:r>
                <a:r>
                  <a:rPr lang="en-US" altLang="ko-KR" sz="1000" dirty="0">
                    <a:solidFill>
                      <a:schemeClr val="bg1"/>
                    </a:solidFill>
                    <a:cs typeface="Arial" pitchFamily="34" charset="0"/>
                  </a:rPr>
                  <a:t> stores that sell in PET</a:t>
                </a:r>
              </a:p>
            </p:txBody>
          </p:sp>
          <p:sp>
            <p:nvSpPr>
              <p:cNvPr id="25" name="TextBox 24">
                <a:extLst>
                  <a:ext uri="{FF2B5EF4-FFF2-40B4-BE49-F238E27FC236}">
                    <a16:creationId xmlns:a16="http://schemas.microsoft.com/office/drawing/2014/main" id="{DD5D5942-86EE-9540-A05F-DE05EE2B3431}"/>
                  </a:ext>
                </a:extLst>
              </p:cNvPr>
              <p:cNvSpPr txBox="1"/>
              <p:nvPr/>
            </p:nvSpPr>
            <p:spPr>
              <a:xfrm>
                <a:off x="1177613" y="1442799"/>
                <a:ext cx="1656184" cy="553998"/>
              </a:xfrm>
              <a:prstGeom prst="rect">
                <a:avLst/>
              </a:prstGeom>
              <a:noFill/>
            </p:spPr>
            <p:txBody>
              <a:bodyPr wrap="square" rtlCol="0">
                <a:spAutoFit/>
              </a:bodyPr>
              <a:lstStyle/>
              <a:p>
                <a:pPr marL="171450" indent="-171450">
                  <a:buFont typeface="Arial" panose="020B0604020202020204" pitchFamily="34" charset="0"/>
                  <a:buChar char="•"/>
                </a:pPr>
                <a:r>
                  <a:rPr lang="en-US" altLang="ko-KR" sz="1000" b="1" dirty="0">
                    <a:solidFill>
                      <a:schemeClr val="bg1"/>
                    </a:solidFill>
                    <a:cs typeface="Arial" pitchFamily="34" charset="0"/>
                  </a:rPr>
                  <a:t>Ordinary local stores </a:t>
                </a:r>
                <a:r>
                  <a:rPr lang="en-US" altLang="ko-KR" sz="1000" dirty="0">
                    <a:solidFill>
                      <a:schemeClr val="bg1"/>
                    </a:solidFill>
                    <a:cs typeface="Arial" pitchFamily="34" charset="0"/>
                  </a:rPr>
                  <a:t>that sell a lot of beer in cans </a:t>
                </a:r>
              </a:p>
            </p:txBody>
          </p:sp>
          <p:pic>
            <p:nvPicPr>
              <p:cNvPr id="26" name="Picture 25">
                <a:extLst>
                  <a:ext uri="{FF2B5EF4-FFF2-40B4-BE49-F238E27FC236}">
                    <a16:creationId xmlns:a16="http://schemas.microsoft.com/office/drawing/2014/main" id="{7FA307CE-0663-014D-A89C-356D98F6406D}"/>
                  </a:ext>
                </a:extLst>
              </p:cNvPr>
              <p:cNvPicPr>
                <a:picLocks noChangeAspect="1"/>
              </p:cNvPicPr>
              <p:nvPr/>
            </p:nvPicPr>
            <p:blipFill>
              <a:blip r:embed="rId9">
                <a:duotone>
                  <a:schemeClr val="accent4">
                    <a:shade val="45000"/>
                    <a:satMod val="135000"/>
                  </a:schemeClr>
                  <a:prstClr val="white"/>
                </a:duotone>
              </a:blip>
              <a:stretch>
                <a:fillRect/>
              </a:stretch>
            </p:blipFill>
            <p:spPr>
              <a:xfrm>
                <a:off x="7035" y="1506572"/>
                <a:ext cx="503210" cy="503210"/>
              </a:xfrm>
              <a:prstGeom prst="rect">
                <a:avLst/>
              </a:prstGeom>
            </p:spPr>
          </p:pic>
          <p:sp>
            <p:nvSpPr>
              <p:cNvPr id="27" name="TextBox 26">
                <a:extLst>
                  <a:ext uri="{FF2B5EF4-FFF2-40B4-BE49-F238E27FC236}">
                    <a16:creationId xmlns:a16="http://schemas.microsoft.com/office/drawing/2014/main" id="{27DF60DE-5730-5945-AF0B-324722C0FFA2}"/>
                  </a:ext>
                </a:extLst>
              </p:cNvPr>
              <p:cNvSpPr txBox="1"/>
              <p:nvPr/>
            </p:nvSpPr>
            <p:spPr>
              <a:xfrm>
                <a:off x="435060" y="1617005"/>
                <a:ext cx="901822" cy="400110"/>
              </a:xfrm>
              <a:prstGeom prst="rect">
                <a:avLst/>
              </a:prstGeom>
              <a:noFill/>
            </p:spPr>
            <p:txBody>
              <a:bodyPr wrap="square" rtlCol="0">
                <a:spAutoFit/>
              </a:bodyPr>
              <a:lstStyle/>
              <a:p>
                <a:r>
                  <a:rPr lang="en-US" sz="1000" b="1" dirty="0">
                    <a:solidFill>
                      <a:srgbClr val="FFC000"/>
                    </a:solidFill>
                  </a:rPr>
                  <a:t>Usual</a:t>
                </a:r>
              </a:p>
              <a:p>
                <a:r>
                  <a:rPr lang="en-US" sz="1000" b="1" dirty="0">
                    <a:solidFill>
                      <a:srgbClr val="FFC000"/>
                    </a:solidFill>
                  </a:rPr>
                  <a:t>suspects</a:t>
                </a:r>
                <a:endParaRPr lang="ru-RU" sz="1000" b="1" dirty="0">
                  <a:solidFill>
                    <a:srgbClr val="FFC000"/>
                  </a:solidFill>
                </a:endParaRPr>
              </a:p>
            </p:txBody>
          </p:sp>
        </p:grpSp>
      </p:grpSp>
      <p:sp>
        <p:nvSpPr>
          <p:cNvPr id="32" name="TextBox 31">
            <a:extLst>
              <a:ext uri="{FF2B5EF4-FFF2-40B4-BE49-F238E27FC236}">
                <a16:creationId xmlns:a16="http://schemas.microsoft.com/office/drawing/2014/main" id="{70C72231-1F75-4C4C-9B47-2CBD0D3BBEB5}"/>
              </a:ext>
            </a:extLst>
          </p:cNvPr>
          <p:cNvSpPr txBox="1"/>
          <p:nvPr/>
        </p:nvSpPr>
        <p:spPr>
          <a:xfrm>
            <a:off x="2903707" y="893063"/>
            <a:ext cx="637862" cy="246221"/>
          </a:xfrm>
          <a:prstGeom prst="rect">
            <a:avLst/>
          </a:prstGeom>
          <a:noFill/>
        </p:spPr>
        <p:txBody>
          <a:bodyPr wrap="square" rtlCol="0">
            <a:spAutoFit/>
          </a:bodyPr>
          <a:lstStyle/>
          <a:p>
            <a:r>
              <a:rPr lang="en-US" sz="1000" dirty="0">
                <a:solidFill>
                  <a:srgbClr val="FFC000"/>
                </a:solidFill>
              </a:rPr>
              <a:t>Price</a:t>
            </a:r>
            <a:endParaRPr lang="ru-RU" sz="1000" dirty="0">
              <a:solidFill>
                <a:srgbClr val="FFC000"/>
              </a:solidFill>
            </a:endParaRPr>
          </a:p>
        </p:txBody>
      </p:sp>
      <p:sp>
        <p:nvSpPr>
          <p:cNvPr id="69" name="TextBox 68">
            <a:extLst>
              <a:ext uri="{FF2B5EF4-FFF2-40B4-BE49-F238E27FC236}">
                <a16:creationId xmlns:a16="http://schemas.microsoft.com/office/drawing/2014/main" id="{3647C540-E199-FE4E-83DA-101872FE04AB}"/>
              </a:ext>
            </a:extLst>
          </p:cNvPr>
          <p:cNvSpPr txBox="1"/>
          <p:nvPr/>
        </p:nvSpPr>
        <p:spPr>
          <a:xfrm>
            <a:off x="7098586" y="900758"/>
            <a:ext cx="1033906" cy="230832"/>
          </a:xfrm>
          <a:prstGeom prst="rect">
            <a:avLst/>
          </a:prstGeom>
          <a:noFill/>
        </p:spPr>
        <p:txBody>
          <a:bodyPr wrap="square" rtlCol="0">
            <a:spAutoFit/>
          </a:bodyPr>
          <a:lstStyle/>
          <a:p>
            <a:r>
              <a:rPr lang="en-US" sz="900" b="1" dirty="0">
                <a:solidFill>
                  <a:schemeClr val="bg1"/>
                </a:solidFill>
              </a:rPr>
              <a:t>Total Units</a:t>
            </a:r>
            <a:endParaRPr lang="ru-RU" sz="900" b="1" dirty="0">
              <a:solidFill>
                <a:schemeClr val="bg1"/>
              </a:solidFill>
            </a:endParaRPr>
          </a:p>
        </p:txBody>
      </p:sp>
      <p:grpSp>
        <p:nvGrpSpPr>
          <p:cNvPr id="99" name="Group 98">
            <a:extLst>
              <a:ext uri="{FF2B5EF4-FFF2-40B4-BE49-F238E27FC236}">
                <a16:creationId xmlns:a16="http://schemas.microsoft.com/office/drawing/2014/main" id="{D1320E10-0067-9A4B-A4AE-C1689F9BDC37}"/>
              </a:ext>
            </a:extLst>
          </p:cNvPr>
          <p:cNvGrpSpPr/>
          <p:nvPr/>
        </p:nvGrpSpPr>
        <p:grpSpPr>
          <a:xfrm>
            <a:off x="5361269" y="900758"/>
            <a:ext cx="3576658" cy="3560834"/>
            <a:chOff x="5120848" y="894912"/>
            <a:chExt cx="3576658" cy="3560834"/>
          </a:xfrm>
        </p:grpSpPr>
        <p:grpSp>
          <p:nvGrpSpPr>
            <p:cNvPr id="68" name="Group 67">
              <a:extLst>
                <a:ext uri="{FF2B5EF4-FFF2-40B4-BE49-F238E27FC236}">
                  <a16:creationId xmlns:a16="http://schemas.microsoft.com/office/drawing/2014/main" id="{DFAFF213-0C05-6D44-B91E-C63F8F031BAB}"/>
                </a:ext>
              </a:extLst>
            </p:cNvPr>
            <p:cNvGrpSpPr/>
            <p:nvPr/>
          </p:nvGrpSpPr>
          <p:grpSpPr>
            <a:xfrm>
              <a:off x="5120848" y="894912"/>
              <a:ext cx="1832080" cy="3544330"/>
              <a:chOff x="5548232" y="949141"/>
              <a:chExt cx="1832080" cy="3544330"/>
            </a:xfrm>
          </p:grpSpPr>
          <p:sp>
            <p:nvSpPr>
              <p:cNvPr id="55" name="Oval 54">
                <a:extLst>
                  <a:ext uri="{FF2B5EF4-FFF2-40B4-BE49-F238E27FC236}">
                    <a16:creationId xmlns:a16="http://schemas.microsoft.com/office/drawing/2014/main" id="{83E9A5A0-EC8C-0A4D-BF38-0039EA350109}"/>
                  </a:ext>
                </a:extLst>
              </p:cNvPr>
              <p:cNvSpPr/>
              <p:nvPr/>
            </p:nvSpPr>
            <p:spPr>
              <a:xfrm>
                <a:off x="6573820" y="1201674"/>
                <a:ext cx="490225" cy="4902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3" name="TextBox 32">
                <a:extLst>
                  <a:ext uri="{FF2B5EF4-FFF2-40B4-BE49-F238E27FC236}">
                    <a16:creationId xmlns:a16="http://schemas.microsoft.com/office/drawing/2014/main" id="{D3A073FA-C9E4-074C-98A7-03A45CFC00A0}"/>
                  </a:ext>
                </a:extLst>
              </p:cNvPr>
              <p:cNvSpPr txBox="1"/>
              <p:nvPr/>
            </p:nvSpPr>
            <p:spPr>
              <a:xfrm>
                <a:off x="5548232" y="949141"/>
                <a:ext cx="889889" cy="230832"/>
              </a:xfrm>
              <a:prstGeom prst="rect">
                <a:avLst/>
              </a:prstGeom>
              <a:noFill/>
            </p:spPr>
            <p:txBody>
              <a:bodyPr wrap="square" rtlCol="0">
                <a:spAutoFit/>
              </a:bodyPr>
              <a:lstStyle/>
              <a:p>
                <a:r>
                  <a:rPr lang="en-US" sz="900" b="1" dirty="0">
                    <a:solidFill>
                      <a:schemeClr val="bg1"/>
                    </a:solidFill>
                  </a:rPr>
                  <a:t>Total Value</a:t>
                </a:r>
                <a:endParaRPr lang="ru-RU" sz="900" b="1" dirty="0">
                  <a:solidFill>
                    <a:schemeClr val="bg1"/>
                  </a:solidFill>
                </a:endParaRPr>
              </a:p>
            </p:txBody>
          </p:sp>
          <p:sp>
            <p:nvSpPr>
              <p:cNvPr id="34" name="TextBox 33">
                <a:extLst>
                  <a:ext uri="{FF2B5EF4-FFF2-40B4-BE49-F238E27FC236}">
                    <a16:creationId xmlns:a16="http://schemas.microsoft.com/office/drawing/2014/main" id="{E354BCF1-C8F9-8C48-9A15-CAF0BF9B9EC7}"/>
                  </a:ext>
                </a:extLst>
              </p:cNvPr>
              <p:cNvSpPr txBox="1"/>
              <p:nvPr/>
            </p:nvSpPr>
            <p:spPr>
              <a:xfrm>
                <a:off x="6346406" y="949141"/>
                <a:ext cx="1033906" cy="230832"/>
              </a:xfrm>
              <a:prstGeom prst="rect">
                <a:avLst/>
              </a:prstGeom>
              <a:noFill/>
            </p:spPr>
            <p:txBody>
              <a:bodyPr wrap="square" rtlCol="0">
                <a:spAutoFit/>
              </a:bodyPr>
              <a:lstStyle/>
              <a:p>
                <a:r>
                  <a:rPr lang="en-US" sz="900" b="1" dirty="0">
                    <a:solidFill>
                      <a:schemeClr val="bg1"/>
                    </a:solidFill>
                  </a:rPr>
                  <a:t>Total Volume</a:t>
                </a:r>
                <a:endParaRPr lang="ru-RU" sz="900" b="1" dirty="0">
                  <a:solidFill>
                    <a:schemeClr val="bg1"/>
                  </a:solidFill>
                </a:endParaRPr>
              </a:p>
            </p:txBody>
          </p:sp>
          <p:sp>
            <p:nvSpPr>
              <p:cNvPr id="36" name="Oval 35">
                <a:extLst>
                  <a:ext uri="{FF2B5EF4-FFF2-40B4-BE49-F238E27FC236}">
                    <a16:creationId xmlns:a16="http://schemas.microsoft.com/office/drawing/2014/main" id="{BF83450F-F983-7549-869B-61A2050025C3}"/>
                  </a:ext>
                </a:extLst>
              </p:cNvPr>
              <p:cNvSpPr/>
              <p:nvPr/>
            </p:nvSpPr>
            <p:spPr>
              <a:xfrm>
                <a:off x="5724128" y="1195363"/>
                <a:ext cx="490225" cy="4902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7" name="Oval 36">
                <a:extLst>
                  <a:ext uri="{FF2B5EF4-FFF2-40B4-BE49-F238E27FC236}">
                    <a16:creationId xmlns:a16="http://schemas.microsoft.com/office/drawing/2014/main" id="{5B52AB87-88B0-C84D-B337-A72EAB7A3BC6}"/>
                  </a:ext>
                </a:extLst>
              </p:cNvPr>
              <p:cNvSpPr/>
              <p:nvPr/>
            </p:nvSpPr>
            <p:spPr>
              <a:xfrm>
                <a:off x="5812155" y="2684323"/>
                <a:ext cx="289894" cy="28989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8" name="Oval 37">
                <a:extLst>
                  <a:ext uri="{FF2B5EF4-FFF2-40B4-BE49-F238E27FC236}">
                    <a16:creationId xmlns:a16="http://schemas.microsoft.com/office/drawing/2014/main" id="{37C6ED29-B8D6-764C-ACB8-952ADEB1B181}"/>
                  </a:ext>
                </a:extLst>
              </p:cNvPr>
              <p:cNvSpPr/>
              <p:nvPr/>
            </p:nvSpPr>
            <p:spPr>
              <a:xfrm>
                <a:off x="5653051" y="3180329"/>
                <a:ext cx="632370" cy="63237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39" name="Oval 38">
                <a:extLst>
                  <a:ext uri="{FF2B5EF4-FFF2-40B4-BE49-F238E27FC236}">
                    <a16:creationId xmlns:a16="http://schemas.microsoft.com/office/drawing/2014/main" id="{58BB5952-C703-C441-B55B-DC614EF9D1D8}"/>
                  </a:ext>
                </a:extLst>
              </p:cNvPr>
              <p:cNvSpPr/>
              <p:nvPr/>
            </p:nvSpPr>
            <p:spPr>
              <a:xfrm>
                <a:off x="5780171" y="4058527"/>
                <a:ext cx="426009" cy="42600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40" name="Oval 39">
                <a:extLst>
                  <a:ext uri="{FF2B5EF4-FFF2-40B4-BE49-F238E27FC236}">
                    <a16:creationId xmlns:a16="http://schemas.microsoft.com/office/drawing/2014/main" id="{F04DAE49-2F4D-784F-8A15-E243A569EE99}"/>
                  </a:ext>
                </a:extLst>
              </p:cNvPr>
              <p:cNvSpPr/>
              <p:nvPr/>
            </p:nvSpPr>
            <p:spPr>
              <a:xfrm>
                <a:off x="5868144" y="2099434"/>
                <a:ext cx="203692" cy="2036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41" name="TextBox 40">
                <a:extLst>
                  <a:ext uri="{FF2B5EF4-FFF2-40B4-BE49-F238E27FC236}">
                    <a16:creationId xmlns:a16="http://schemas.microsoft.com/office/drawing/2014/main" id="{FDC547D1-0ED3-6F41-8BC8-D0BF96B39252}"/>
                  </a:ext>
                </a:extLst>
              </p:cNvPr>
              <p:cNvSpPr txBox="1"/>
              <p:nvPr/>
            </p:nvSpPr>
            <p:spPr>
              <a:xfrm>
                <a:off x="5704469" y="1253722"/>
                <a:ext cx="505267" cy="369332"/>
              </a:xfrm>
              <a:prstGeom prst="rect">
                <a:avLst/>
              </a:prstGeom>
              <a:noFill/>
            </p:spPr>
            <p:txBody>
              <a:bodyPr wrap="none" rtlCol="0">
                <a:spAutoFit/>
              </a:bodyPr>
              <a:lstStyle/>
              <a:p>
                <a:r>
                  <a:rPr lang="en-US" dirty="0"/>
                  <a:t>6.3</a:t>
                </a:r>
                <a:endParaRPr lang="ru-RU" dirty="0"/>
              </a:p>
            </p:txBody>
          </p:sp>
          <p:sp>
            <p:nvSpPr>
              <p:cNvPr id="42" name="TextBox 41">
                <a:extLst>
                  <a:ext uri="{FF2B5EF4-FFF2-40B4-BE49-F238E27FC236}">
                    <a16:creationId xmlns:a16="http://schemas.microsoft.com/office/drawing/2014/main" id="{47464E1C-794F-A144-85A7-C9AB47C3A0B6}"/>
                  </a:ext>
                </a:extLst>
              </p:cNvPr>
              <p:cNvSpPr txBox="1"/>
              <p:nvPr/>
            </p:nvSpPr>
            <p:spPr>
              <a:xfrm>
                <a:off x="5756446" y="2678455"/>
                <a:ext cx="397866" cy="276999"/>
              </a:xfrm>
              <a:prstGeom prst="rect">
                <a:avLst/>
              </a:prstGeom>
              <a:noFill/>
            </p:spPr>
            <p:txBody>
              <a:bodyPr wrap="none" rtlCol="0">
                <a:spAutoFit/>
              </a:bodyPr>
              <a:lstStyle/>
              <a:p>
                <a:r>
                  <a:rPr lang="en-US" sz="1200" dirty="0"/>
                  <a:t>0.6</a:t>
                </a:r>
                <a:endParaRPr lang="ru-RU" sz="1200" dirty="0"/>
              </a:p>
            </p:txBody>
          </p:sp>
          <p:sp>
            <p:nvSpPr>
              <p:cNvPr id="43" name="TextBox 42">
                <a:extLst>
                  <a:ext uri="{FF2B5EF4-FFF2-40B4-BE49-F238E27FC236}">
                    <a16:creationId xmlns:a16="http://schemas.microsoft.com/office/drawing/2014/main" id="{A36464F9-848F-F64C-8766-15F42880833E}"/>
                  </a:ext>
                </a:extLst>
              </p:cNvPr>
              <p:cNvSpPr txBox="1"/>
              <p:nvPr/>
            </p:nvSpPr>
            <p:spPr>
              <a:xfrm>
                <a:off x="5758428" y="4102254"/>
                <a:ext cx="470000" cy="338554"/>
              </a:xfrm>
              <a:prstGeom prst="rect">
                <a:avLst/>
              </a:prstGeom>
              <a:noFill/>
            </p:spPr>
            <p:txBody>
              <a:bodyPr wrap="none" rtlCol="0">
                <a:spAutoFit/>
              </a:bodyPr>
              <a:lstStyle/>
              <a:p>
                <a:r>
                  <a:rPr lang="en-US" sz="1600" dirty="0"/>
                  <a:t>4.8</a:t>
                </a:r>
              </a:p>
            </p:txBody>
          </p:sp>
          <p:sp>
            <p:nvSpPr>
              <p:cNvPr id="44" name="TextBox 43">
                <a:extLst>
                  <a:ext uri="{FF2B5EF4-FFF2-40B4-BE49-F238E27FC236}">
                    <a16:creationId xmlns:a16="http://schemas.microsoft.com/office/drawing/2014/main" id="{E2BF6275-E546-3D48-98EF-1165CA86B574}"/>
                  </a:ext>
                </a:extLst>
              </p:cNvPr>
              <p:cNvSpPr txBox="1"/>
              <p:nvPr/>
            </p:nvSpPr>
            <p:spPr>
              <a:xfrm>
                <a:off x="5693474" y="3336429"/>
                <a:ext cx="559769" cy="323165"/>
              </a:xfrm>
              <a:prstGeom prst="rect">
                <a:avLst/>
              </a:prstGeom>
              <a:noFill/>
            </p:spPr>
            <p:txBody>
              <a:bodyPr wrap="none" rtlCol="0">
                <a:spAutoFit/>
              </a:bodyPr>
              <a:lstStyle/>
              <a:p>
                <a:r>
                  <a:rPr lang="en-US" sz="1500" dirty="0"/>
                  <a:t>25.2</a:t>
                </a:r>
              </a:p>
            </p:txBody>
          </p:sp>
          <p:sp>
            <p:nvSpPr>
              <p:cNvPr id="45" name="TextBox 44">
                <a:extLst>
                  <a:ext uri="{FF2B5EF4-FFF2-40B4-BE49-F238E27FC236}">
                    <a16:creationId xmlns:a16="http://schemas.microsoft.com/office/drawing/2014/main" id="{40383A52-9DA5-9146-B2B0-B015092F3C06}"/>
                  </a:ext>
                </a:extLst>
              </p:cNvPr>
              <p:cNvSpPr txBox="1"/>
              <p:nvPr/>
            </p:nvSpPr>
            <p:spPr>
              <a:xfrm>
                <a:off x="5789218" y="2074457"/>
                <a:ext cx="456902" cy="246221"/>
              </a:xfrm>
              <a:prstGeom prst="rect">
                <a:avLst/>
              </a:prstGeom>
              <a:noFill/>
            </p:spPr>
            <p:txBody>
              <a:bodyPr wrap="square" rtlCol="0">
                <a:spAutoFit/>
              </a:bodyPr>
              <a:lstStyle/>
              <a:p>
                <a:r>
                  <a:rPr lang="en-US" sz="1000" dirty="0"/>
                  <a:t>0.2</a:t>
                </a:r>
              </a:p>
            </p:txBody>
          </p:sp>
          <p:sp>
            <p:nvSpPr>
              <p:cNvPr id="48" name="Oval 47">
                <a:extLst>
                  <a:ext uri="{FF2B5EF4-FFF2-40B4-BE49-F238E27FC236}">
                    <a16:creationId xmlns:a16="http://schemas.microsoft.com/office/drawing/2014/main" id="{CD77656B-2CF5-A945-BEB2-91AC5B7DA672}"/>
                  </a:ext>
                </a:extLst>
              </p:cNvPr>
              <p:cNvSpPr/>
              <p:nvPr/>
            </p:nvSpPr>
            <p:spPr>
              <a:xfrm>
                <a:off x="6665849" y="4067462"/>
                <a:ext cx="426009" cy="42600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49" name="Oval 48">
                <a:extLst>
                  <a:ext uri="{FF2B5EF4-FFF2-40B4-BE49-F238E27FC236}">
                    <a16:creationId xmlns:a16="http://schemas.microsoft.com/office/drawing/2014/main" id="{9C2DDF9E-3F33-9449-B82D-C1F513E127AF}"/>
                  </a:ext>
                </a:extLst>
              </p:cNvPr>
              <p:cNvSpPr/>
              <p:nvPr/>
            </p:nvSpPr>
            <p:spPr>
              <a:xfrm>
                <a:off x="6775625" y="2099434"/>
                <a:ext cx="203692" cy="2036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0" name="TextBox 49">
                <a:extLst>
                  <a:ext uri="{FF2B5EF4-FFF2-40B4-BE49-F238E27FC236}">
                    <a16:creationId xmlns:a16="http://schemas.microsoft.com/office/drawing/2014/main" id="{1C746C50-750D-DA46-A0F8-5CDC4EC2107C}"/>
                  </a:ext>
                </a:extLst>
              </p:cNvPr>
              <p:cNvSpPr txBox="1"/>
              <p:nvPr/>
            </p:nvSpPr>
            <p:spPr>
              <a:xfrm>
                <a:off x="6558778" y="1249934"/>
                <a:ext cx="505267" cy="369332"/>
              </a:xfrm>
              <a:prstGeom prst="rect">
                <a:avLst/>
              </a:prstGeom>
              <a:noFill/>
            </p:spPr>
            <p:txBody>
              <a:bodyPr wrap="none" rtlCol="0">
                <a:spAutoFit/>
              </a:bodyPr>
              <a:lstStyle/>
              <a:p>
                <a:r>
                  <a:rPr lang="en-US" dirty="0"/>
                  <a:t>5.3</a:t>
                </a:r>
                <a:endParaRPr lang="ru-RU" dirty="0"/>
              </a:p>
            </p:txBody>
          </p:sp>
          <p:sp>
            <p:nvSpPr>
              <p:cNvPr id="58" name="Oval 57">
                <a:extLst>
                  <a:ext uri="{FF2B5EF4-FFF2-40B4-BE49-F238E27FC236}">
                    <a16:creationId xmlns:a16="http://schemas.microsoft.com/office/drawing/2014/main" id="{6CEE85B5-6A1C-9446-A379-2D3D353712CD}"/>
                  </a:ext>
                </a:extLst>
              </p:cNvPr>
              <p:cNvSpPr/>
              <p:nvPr/>
            </p:nvSpPr>
            <p:spPr>
              <a:xfrm>
                <a:off x="6562669" y="3185174"/>
                <a:ext cx="632370" cy="63237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59" name="TextBox 58">
                <a:extLst>
                  <a:ext uri="{FF2B5EF4-FFF2-40B4-BE49-F238E27FC236}">
                    <a16:creationId xmlns:a16="http://schemas.microsoft.com/office/drawing/2014/main" id="{7A5A8821-E9FF-4041-9EA3-8B35600E3A81}"/>
                  </a:ext>
                </a:extLst>
              </p:cNvPr>
              <p:cNvSpPr txBox="1"/>
              <p:nvPr/>
            </p:nvSpPr>
            <p:spPr>
              <a:xfrm>
                <a:off x="6603092" y="3341274"/>
                <a:ext cx="559769" cy="323165"/>
              </a:xfrm>
              <a:prstGeom prst="rect">
                <a:avLst/>
              </a:prstGeom>
              <a:noFill/>
            </p:spPr>
            <p:txBody>
              <a:bodyPr wrap="none" rtlCol="0">
                <a:spAutoFit/>
              </a:bodyPr>
              <a:lstStyle/>
              <a:p>
                <a:r>
                  <a:rPr lang="en-US" sz="1500" dirty="0"/>
                  <a:t>19.9</a:t>
                </a:r>
              </a:p>
            </p:txBody>
          </p:sp>
          <p:sp>
            <p:nvSpPr>
              <p:cNvPr id="60" name="TextBox 59">
                <a:extLst>
                  <a:ext uri="{FF2B5EF4-FFF2-40B4-BE49-F238E27FC236}">
                    <a16:creationId xmlns:a16="http://schemas.microsoft.com/office/drawing/2014/main" id="{C3D28F37-9A41-4C48-B72B-46C6521C7432}"/>
                  </a:ext>
                </a:extLst>
              </p:cNvPr>
              <p:cNvSpPr txBox="1"/>
              <p:nvPr/>
            </p:nvSpPr>
            <p:spPr>
              <a:xfrm>
                <a:off x="6659875" y="4095106"/>
                <a:ext cx="470000" cy="338554"/>
              </a:xfrm>
              <a:prstGeom prst="rect">
                <a:avLst/>
              </a:prstGeom>
              <a:noFill/>
            </p:spPr>
            <p:txBody>
              <a:bodyPr wrap="none" rtlCol="0">
                <a:spAutoFit/>
              </a:bodyPr>
              <a:lstStyle/>
              <a:p>
                <a:r>
                  <a:rPr lang="en-US" sz="1600" dirty="0"/>
                  <a:t>3.2</a:t>
                </a:r>
                <a:endParaRPr lang="ru-RU" sz="1600" dirty="0"/>
              </a:p>
            </p:txBody>
          </p:sp>
          <p:sp>
            <p:nvSpPr>
              <p:cNvPr id="64" name="Oval 63">
                <a:extLst>
                  <a:ext uri="{FF2B5EF4-FFF2-40B4-BE49-F238E27FC236}">
                    <a16:creationId xmlns:a16="http://schemas.microsoft.com/office/drawing/2014/main" id="{1F80B47B-829F-B342-B529-0011E2FF623A}"/>
                  </a:ext>
                </a:extLst>
              </p:cNvPr>
              <p:cNvSpPr/>
              <p:nvPr/>
            </p:nvSpPr>
            <p:spPr>
              <a:xfrm>
                <a:off x="6732524" y="2684323"/>
                <a:ext cx="289894" cy="28989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65" name="TextBox 64">
                <a:extLst>
                  <a:ext uri="{FF2B5EF4-FFF2-40B4-BE49-F238E27FC236}">
                    <a16:creationId xmlns:a16="http://schemas.microsoft.com/office/drawing/2014/main" id="{D2AFF12B-21C1-7A44-9FB5-B3772E169676}"/>
                  </a:ext>
                </a:extLst>
              </p:cNvPr>
              <p:cNvSpPr txBox="1"/>
              <p:nvPr/>
            </p:nvSpPr>
            <p:spPr>
              <a:xfrm>
                <a:off x="6693992" y="2703234"/>
                <a:ext cx="397866" cy="276999"/>
              </a:xfrm>
              <a:prstGeom prst="rect">
                <a:avLst/>
              </a:prstGeom>
              <a:noFill/>
            </p:spPr>
            <p:txBody>
              <a:bodyPr wrap="none" rtlCol="0">
                <a:spAutoFit/>
              </a:bodyPr>
              <a:lstStyle/>
              <a:p>
                <a:r>
                  <a:rPr lang="en-US" sz="1200" dirty="0"/>
                  <a:t>0.5</a:t>
                </a:r>
                <a:endParaRPr lang="ru-RU" sz="1200" dirty="0"/>
              </a:p>
            </p:txBody>
          </p:sp>
          <p:sp>
            <p:nvSpPr>
              <p:cNvPr id="66" name="TextBox 65">
                <a:extLst>
                  <a:ext uri="{FF2B5EF4-FFF2-40B4-BE49-F238E27FC236}">
                    <a16:creationId xmlns:a16="http://schemas.microsoft.com/office/drawing/2014/main" id="{18A0786F-1B68-FD44-95A7-C50A319D3E14}"/>
                  </a:ext>
                </a:extLst>
              </p:cNvPr>
              <p:cNvSpPr txBox="1"/>
              <p:nvPr/>
            </p:nvSpPr>
            <p:spPr>
              <a:xfrm>
                <a:off x="6699794" y="2074456"/>
                <a:ext cx="456902" cy="246221"/>
              </a:xfrm>
              <a:prstGeom prst="rect">
                <a:avLst/>
              </a:prstGeom>
              <a:noFill/>
            </p:spPr>
            <p:txBody>
              <a:bodyPr wrap="square" rtlCol="0">
                <a:spAutoFit/>
              </a:bodyPr>
              <a:lstStyle/>
              <a:p>
                <a:r>
                  <a:rPr lang="en-US" sz="1000" dirty="0"/>
                  <a:t>0.2</a:t>
                </a:r>
              </a:p>
            </p:txBody>
          </p:sp>
        </p:grpSp>
        <p:grpSp>
          <p:nvGrpSpPr>
            <p:cNvPr id="98" name="Group 97">
              <a:extLst>
                <a:ext uri="{FF2B5EF4-FFF2-40B4-BE49-F238E27FC236}">
                  <a16:creationId xmlns:a16="http://schemas.microsoft.com/office/drawing/2014/main" id="{F03371B1-A2C9-FD46-8948-23EA51AD8EF1}"/>
                </a:ext>
              </a:extLst>
            </p:cNvPr>
            <p:cNvGrpSpPr/>
            <p:nvPr/>
          </p:nvGrpSpPr>
          <p:grpSpPr>
            <a:xfrm>
              <a:off x="7004569" y="1128847"/>
              <a:ext cx="632370" cy="3326899"/>
              <a:chOff x="7004569" y="1128847"/>
              <a:chExt cx="632370" cy="3326899"/>
            </a:xfrm>
          </p:grpSpPr>
          <p:sp>
            <p:nvSpPr>
              <p:cNvPr id="70" name="Oval 69">
                <a:extLst>
                  <a:ext uri="{FF2B5EF4-FFF2-40B4-BE49-F238E27FC236}">
                    <a16:creationId xmlns:a16="http://schemas.microsoft.com/office/drawing/2014/main" id="{7AA35F0F-05B6-1D4C-A6DF-F02DDEAE16B0}"/>
                  </a:ext>
                </a:extLst>
              </p:cNvPr>
              <p:cNvSpPr/>
              <p:nvPr/>
            </p:nvSpPr>
            <p:spPr>
              <a:xfrm>
                <a:off x="7081550" y="1128847"/>
                <a:ext cx="490225" cy="4902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71" name="Oval 70">
                <a:extLst>
                  <a:ext uri="{FF2B5EF4-FFF2-40B4-BE49-F238E27FC236}">
                    <a16:creationId xmlns:a16="http://schemas.microsoft.com/office/drawing/2014/main" id="{E0F15036-7371-ED48-8055-8F7D35589C2A}"/>
                  </a:ext>
                </a:extLst>
              </p:cNvPr>
              <p:cNvSpPr/>
              <p:nvPr/>
            </p:nvSpPr>
            <p:spPr>
              <a:xfrm>
                <a:off x="7121639" y="4029737"/>
                <a:ext cx="426009" cy="426009"/>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72" name="TextBox 71">
                <a:extLst>
                  <a:ext uri="{FF2B5EF4-FFF2-40B4-BE49-F238E27FC236}">
                    <a16:creationId xmlns:a16="http://schemas.microsoft.com/office/drawing/2014/main" id="{65BD8A83-8ACA-3F43-BF1D-614B31E0CA2D}"/>
                  </a:ext>
                </a:extLst>
              </p:cNvPr>
              <p:cNvSpPr txBox="1"/>
              <p:nvPr/>
            </p:nvSpPr>
            <p:spPr>
              <a:xfrm>
                <a:off x="7066508" y="1177107"/>
                <a:ext cx="505267" cy="369332"/>
              </a:xfrm>
              <a:prstGeom prst="rect">
                <a:avLst/>
              </a:prstGeom>
              <a:noFill/>
            </p:spPr>
            <p:txBody>
              <a:bodyPr wrap="none" rtlCol="0">
                <a:spAutoFit/>
              </a:bodyPr>
              <a:lstStyle/>
              <a:p>
                <a:r>
                  <a:rPr lang="en-US" dirty="0"/>
                  <a:t>8.3</a:t>
                </a:r>
                <a:endParaRPr lang="ru-RU" dirty="0"/>
              </a:p>
            </p:txBody>
          </p:sp>
          <p:sp>
            <p:nvSpPr>
              <p:cNvPr id="73" name="Oval 72">
                <a:extLst>
                  <a:ext uri="{FF2B5EF4-FFF2-40B4-BE49-F238E27FC236}">
                    <a16:creationId xmlns:a16="http://schemas.microsoft.com/office/drawing/2014/main" id="{C9649F58-2D11-D849-9332-B8D596EC2A26}"/>
                  </a:ext>
                </a:extLst>
              </p:cNvPr>
              <p:cNvSpPr/>
              <p:nvPr/>
            </p:nvSpPr>
            <p:spPr>
              <a:xfrm>
                <a:off x="7004569" y="3105061"/>
                <a:ext cx="632370" cy="63237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74" name="TextBox 73">
                <a:extLst>
                  <a:ext uri="{FF2B5EF4-FFF2-40B4-BE49-F238E27FC236}">
                    <a16:creationId xmlns:a16="http://schemas.microsoft.com/office/drawing/2014/main" id="{ECE6F2B1-B289-F640-85C3-8673CCC0245C}"/>
                  </a:ext>
                </a:extLst>
              </p:cNvPr>
              <p:cNvSpPr txBox="1"/>
              <p:nvPr/>
            </p:nvSpPr>
            <p:spPr>
              <a:xfrm>
                <a:off x="7044992" y="3261161"/>
                <a:ext cx="559769" cy="323165"/>
              </a:xfrm>
              <a:prstGeom prst="rect">
                <a:avLst/>
              </a:prstGeom>
              <a:noFill/>
            </p:spPr>
            <p:txBody>
              <a:bodyPr wrap="none" rtlCol="0">
                <a:spAutoFit/>
              </a:bodyPr>
              <a:lstStyle/>
              <a:p>
                <a:r>
                  <a:rPr lang="en-US" sz="1500" dirty="0"/>
                  <a:t>15.7</a:t>
                </a:r>
              </a:p>
            </p:txBody>
          </p:sp>
          <p:sp>
            <p:nvSpPr>
              <p:cNvPr id="75" name="TextBox 74">
                <a:extLst>
                  <a:ext uri="{FF2B5EF4-FFF2-40B4-BE49-F238E27FC236}">
                    <a16:creationId xmlns:a16="http://schemas.microsoft.com/office/drawing/2014/main" id="{34E02830-144F-1849-9EE8-1100BBA439CF}"/>
                  </a:ext>
                </a:extLst>
              </p:cNvPr>
              <p:cNvSpPr txBox="1"/>
              <p:nvPr/>
            </p:nvSpPr>
            <p:spPr>
              <a:xfrm>
                <a:off x="7101775" y="4064328"/>
                <a:ext cx="470000" cy="338554"/>
              </a:xfrm>
              <a:prstGeom prst="rect">
                <a:avLst/>
              </a:prstGeom>
              <a:noFill/>
            </p:spPr>
            <p:txBody>
              <a:bodyPr wrap="none" rtlCol="0">
                <a:spAutoFit/>
              </a:bodyPr>
              <a:lstStyle/>
              <a:p>
                <a:r>
                  <a:rPr lang="en-US" sz="1600" dirty="0"/>
                  <a:t>3.9</a:t>
                </a:r>
                <a:endParaRPr lang="ru-RU" sz="1600" dirty="0"/>
              </a:p>
            </p:txBody>
          </p:sp>
          <p:sp>
            <p:nvSpPr>
              <p:cNvPr id="78" name="Oval 77">
                <a:extLst>
                  <a:ext uri="{FF2B5EF4-FFF2-40B4-BE49-F238E27FC236}">
                    <a16:creationId xmlns:a16="http://schemas.microsoft.com/office/drawing/2014/main" id="{4B9821FD-DFFF-624B-9885-F4FD7D2FE68B}"/>
                  </a:ext>
                </a:extLst>
              </p:cNvPr>
              <p:cNvSpPr/>
              <p:nvPr/>
            </p:nvSpPr>
            <p:spPr>
              <a:xfrm>
                <a:off x="7223030" y="2052885"/>
                <a:ext cx="203692" cy="20369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79" name="Oval 78">
                <a:extLst>
                  <a:ext uri="{FF2B5EF4-FFF2-40B4-BE49-F238E27FC236}">
                    <a16:creationId xmlns:a16="http://schemas.microsoft.com/office/drawing/2014/main" id="{4E5E4E4C-4CB5-B74E-B997-859A47F9AE3F}"/>
                  </a:ext>
                </a:extLst>
              </p:cNvPr>
              <p:cNvSpPr/>
              <p:nvPr/>
            </p:nvSpPr>
            <p:spPr>
              <a:xfrm>
                <a:off x="7173246" y="2617778"/>
                <a:ext cx="289894" cy="289894"/>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80" name="TextBox 79">
                <a:extLst>
                  <a:ext uri="{FF2B5EF4-FFF2-40B4-BE49-F238E27FC236}">
                    <a16:creationId xmlns:a16="http://schemas.microsoft.com/office/drawing/2014/main" id="{7CFBECE7-981E-B54B-B343-B6D8FA877D7B}"/>
                  </a:ext>
                </a:extLst>
              </p:cNvPr>
              <p:cNvSpPr txBox="1"/>
              <p:nvPr/>
            </p:nvSpPr>
            <p:spPr>
              <a:xfrm>
                <a:off x="7135892" y="2636541"/>
                <a:ext cx="397866" cy="276999"/>
              </a:xfrm>
              <a:prstGeom prst="rect">
                <a:avLst/>
              </a:prstGeom>
              <a:noFill/>
            </p:spPr>
            <p:txBody>
              <a:bodyPr wrap="none" rtlCol="0">
                <a:spAutoFit/>
              </a:bodyPr>
              <a:lstStyle/>
              <a:p>
                <a:r>
                  <a:rPr lang="en-US" sz="1200" dirty="0"/>
                  <a:t>0.8</a:t>
                </a:r>
                <a:endParaRPr lang="ru-RU" sz="1200" dirty="0"/>
              </a:p>
            </p:txBody>
          </p:sp>
          <p:sp>
            <p:nvSpPr>
              <p:cNvPr id="81" name="TextBox 80">
                <a:extLst>
                  <a:ext uri="{FF2B5EF4-FFF2-40B4-BE49-F238E27FC236}">
                    <a16:creationId xmlns:a16="http://schemas.microsoft.com/office/drawing/2014/main" id="{D3A44BB8-9950-A446-A0FD-F9260B9C1354}"/>
                  </a:ext>
                </a:extLst>
              </p:cNvPr>
              <p:cNvSpPr txBox="1"/>
              <p:nvPr/>
            </p:nvSpPr>
            <p:spPr>
              <a:xfrm>
                <a:off x="7154327" y="2029051"/>
                <a:ext cx="360996" cy="246221"/>
              </a:xfrm>
              <a:prstGeom prst="rect">
                <a:avLst/>
              </a:prstGeom>
              <a:noFill/>
            </p:spPr>
            <p:txBody>
              <a:bodyPr wrap="none" rtlCol="0">
                <a:spAutoFit/>
              </a:bodyPr>
              <a:lstStyle/>
              <a:p>
                <a:r>
                  <a:rPr lang="en-US" sz="1000" dirty="0"/>
                  <a:t>0.3</a:t>
                </a:r>
                <a:endParaRPr lang="ru-RU" sz="1000" dirty="0"/>
              </a:p>
            </p:txBody>
          </p:sp>
        </p:grpSp>
        <p:grpSp>
          <p:nvGrpSpPr>
            <p:cNvPr id="97" name="Group 96">
              <a:extLst>
                <a:ext uri="{FF2B5EF4-FFF2-40B4-BE49-F238E27FC236}">
                  <a16:creationId xmlns:a16="http://schemas.microsoft.com/office/drawing/2014/main" id="{CF9B05DC-4C84-2246-9C3F-FE781454A43E}"/>
                </a:ext>
              </a:extLst>
            </p:cNvPr>
            <p:cNvGrpSpPr/>
            <p:nvPr/>
          </p:nvGrpSpPr>
          <p:grpSpPr>
            <a:xfrm>
              <a:off x="7870804" y="897705"/>
              <a:ext cx="826702" cy="3527966"/>
              <a:chOff x="8433326" y="905008"/>
              <a:chExt cx="826702" cy="3527966"/>
            </a:xfrm>
          </p:grpSpPr>
          <p:sp>
            <p:nvSpPr>
              <p:cNvPr id="82" name="TextBox 81">
                <a:extLst>
                  <a:ext uri="{FF2B5EF4-FFF2-40B4-BE49-F238E27FC236}">
                    <a16:creationId xmlns:a16="http://schemas.microsoft.com/office/drawing/2014/main" id="{FAB6013F-1518-E54D-8955-8B5F9A095506}"/>
                  </a:ext>
                </a:extLst>
              </p:cNvPr>
              <p:cNvSpPr txBox="1"/>
              <p:nvPr/>
            </p:nvSpPr>
            <p:spPr>
              <a:xfrm>
                <a:off x="8454593" y="905008"/>
                <a:ext cx="805435" cy="230832"/>
              </a:xfrm>
              <a:prstGeom prst="rect">
                <a:avLst/>
              </a:prstGeom>
              <a:noFill/>
            </p:spPr>
            <p:txBody>
              <a:bodyPr wrap="square" rtlCol="0">
                <a:spAutoFit/>
              </a:bodyPr>
              <a:lstStyle/>
              <a:p>
                <a:r>
                  <a:rPr lang="en-US" sz="900" b="1" dirty="0">
                    <a:solidFill>
                      <a:schemeClr val="bg1"/>
                    </a:solidFill>
                  </a:rPr>
                  <a:t>Price/Vol</a:t>
                </a:r>
                <a:endParaRPr lang="ru-RU" sz="900" b="1" dirty="0">
                  <a:solidFill>
                    <a:schemeClr val="bg1"/>
                  </a:solidFill>
                </a:endParaRPr>
              </a:p>
            </p:txBody>
          </p:sp>
          <p:sp>
            <p:nvSpPr>
              <p:cNvPr id="85" name="Oval 84">
                <a:extLst>
                  <a:ext uri="{FF2B5EF4-FFF2-40B4-BE49-F238E27FC236}">
                    <a16:creationId xmlns:a16="http://schemas.microsoft.com/office/drawing/2014/main" id="{22E9E57A-8B5F-4645-82C1-205500FCBB04}"/>
                  </a:ext>
                </a:extLst>
              </p:cNvPr>
              <p:cNvSpPr/>
              <p:nvPr/>
            </p:nvSpPr>
            <p:spPr>
              <a:xfrm>
                <a:off x="8544597" y="2566170"/>
                <a:ext cx="361272" cy="3612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solidFill>
                    <a:schemeClr val="tx1"/>
                  </a:solidFill>
                </a:endParaRPr>
              </a:p>
            </p:txBody>
          </p:sp>
          <p:sp>
            <p:nvSpPr>
              <p:cNvPr id="88" name="Oval 87">
                <a:extLst>
                  <a:ext uri="{FF2B5EF4-FFF2-40B4-BE49-F238E27FC236}">
                    <a16:creationId xmlns:a16="http://schemas.microsoft.com/office/drawing/2014/main" id="{709509C9-5D66-764A-837B-54514F4E7C2D}"/>
                  </a:ext>
                </a:extLst>
              </p:cNvPr>
              <p:cNvSpPr/>
              <p:nvPr/>
            </p:nvSpPr>
            <p:spPr>
              <a:xfrm>
                <a:off x="8523396" y="4002991"/>
                <a:ext cx="407131" cy="429983"/>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89" name="TextBox 88">
                <a:extLst>
                  <a:ext uri="{FF2B5EF4-FFF2-40B4-BE49-F238E27FC236}">
                    <a16:creationId xmlns:a16="http://schemas.microsoft.com/office/drawing/2014/main" id="{144D0F8D-FA03-2149-A671-5BF8932CBEEF}"/>
                  </a:ext>
                </a:extLst>
              </p:cNvPr>
              <p:cNvSpPr txBox="1"/>
              <p:nvPr/>
            </p:nvSpPr>
            <p:spPr>
              <a:xfrm>
                <a:off x="8433326" y="4045044"/>
                <a:ext cx="583814" cy="338554"/>
              </a:xfrm>
              <a:prstGeom prst="rect">
                <a:avLst/>
              </a:prstGeom>
              <a:noFill/>
            </p:spPr>
            <p:txBody>
              <a:bodyPr wrap="none" rtlCol="0">
                <a:spAutoFit/>
              </a:bodyPr>
              <a:lstStyle/>
              <a:p>
                <a:r>
                  <a:rPr lang="en-US" sz="1600" dirty="0"/>
                  <a:t>1.53</a:t>
                </a:r>
                <a:endParaRPr lang="ru-RU" sz="1600" dirty="0"/>
              </a:p>
            </p:txBody>
          </p:sp>
          <p:sp>
            <p:nvSpPr>
              <p:cNvPr id="90" name="Oval 89">
                <a:extLst>
                  <a:ext uri="{FF2B5EF4-FFF2-40B4-BE49-F238E27FC236}">
                    <a16:creationId xmlns:a16="http://schemas.microsoft.com/office/drawing/2014/main" id="{C2BBFEFA-3D27-354A-96AE-6F4CA2285DE3}"/>
                  </a:ext>
                </a:extLst>
              </p:cNvPr>
              <p:cNvSpPr/>
              <p:nvPr/>
            </p:nvSpPr>
            <p:spPr>
              <a:xfrm>
                <a:off x="8614785" y="2049422"/>
                <a:ext cx="220895" cy="22089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1" name="Oval 90">
                <a:extLst>
                  <a:ext uri="{FF2B5EF4-FFF2-40B4-BE49-F238E27FC236}">
                    <a16:creationId xmlns:a16="http://schemas.microsoft.com/office/drawing/2014/main" id="{40A2CC61-C793-4042-BC13-9558695204F3}"/>
                  </a:ext>
                </a:extLst>
              </p:cNvPr>
              <p:cNvSpPr/>
              <p:nvPr/>
            </p:nvSpPr>
            <p:spPr>
              <a:xfrm>
                <a:off x="8558526" y="3336429"/>
                <a:ext cx="296665" cy="29666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2" name="TextBox 91">
                <a:extLst>
                  <a:ext uri="{FF2B5EF4-FFF2-40B4-BE49-F238E27FC236}">
                    <a16:creationId xmlns:a16="http://schemas.microsoft.com/office/drawing/2014/main" id="{D03E275F-F48C-774B-AC68-9D2249CF5B7A}"/>
                  </a:ext>
                </a:extLst>
              </p:cNvPr>
              <p:cNvSpPr txBox="1"/>
              <p:nvPr/>
            </p:nvSpPr>
            <p:spPr>
              <a:xfrm>
                <a:off x="8475308" y="2618498"/>
                <a:ext cx="482824" cy="276999"/>
              </a:xfrm>
              <a:prstGeom prst="rect">
                <a:avLst/>
              </a:prstGeom>
              <a:noFill/>
            </p:spPr>
            <p:txBody>
              <a:bodyPr wrap="none" rtlCol="0">
                <a:spAutoFit/>
              </a:bodyPr>
              <a:lstStyle/>
              <a:p>
                <a:r>
                  <a:rPr lang="en-US" sz="1200" dirty="0"/>
                  <a:t>1.32</a:t>
                </a:r>
                <a:endParaRPr lang="ru-RU" sz="1200" dirty="0"/>
              </a:p>
            </p:txBody>
          </p:sp>
          <p:sp>
            <p:nvSpPr>
              <p:cNvPr id="93" name="TextBox 92">
                <a:extLst>
                  <a:ext uri="{FF2B5EF4-FFF2-40B4-BE49-F238E27FC236}">
                    <a16:creationId xmlns:a16="http://schemas.microsoft.com/office/drawing/2014/main" id="{EB668B69-BC2D-0A44-9804-8BA580E0E60E}"/>
                  </a:ext>
                </a:extLst>
              </p:cNvPr>
              <p:cNvSpPr txBox="1"/>
              <p:nvPr/>
            </p:nvSpPr>
            <p:spPr>
              <a:xfrm>
                <a:off x="8484238" y="3361650"/>
                <a:ext cx="431528" cy="246221"/>
              </a:xfrm>
              <a:prstGeom prst="rect">
                <a:avLst/>
              </a:prstGeom>
              <a:noFill/>
            </p:spPr>
            <p:txBody>
              <a:bodyPr wrap="none" rtlCol="0">
                <a:spAutoFit/>
              </a:bodyPr>
              <a:lstStyle/>
              <a:p>
                <a:r>
                  <a:rPr lang="en-US" sz="1000" dirty="0"/>
                  <a:t>1.28</a:t>
                </a:r>
                <a:endParaRPr lang="ru-RU" sz="1000" dirty="0"/>
              </a:p>
            </p:txBody>
          </p:sp>
          <p:sp>
            <p:nvSpPr>
              <p:cNvPr id="94" name="TextBox 93">
                <a:extLst>
                  <a:ext uri="{FF2B5EF4-FFF2-40B4-BE49-F238E27FC236}">
                    <a16:creationId xmlns:a16="http://schemas.microsoft.com/office/drawing/2014/main" id="{4E0B19E1-4A97-DC47-A538-C170F07ECE38}"/>
                  </a:ext>
                </a:extLst>
              </p:cNvPr>
              <p:cNvSpPr txBox="1"/>
              <p:nvPr/>
            </p:nvSpPr>
            <p:spPr>
              <a:xfrm>
                <a:off x="8529122" y="2054042"/>
                <a:ext cx="386644" cy="215444"/>
              </a:xfrm>
              <a:prstGeom prst="rect">
                <a:avLst/>
              </a:prstGeom>
              <a:noFill/>
            </p:spPr>
            <p:txBody>
              <a:bodyPr wrap="none" rtlCol="0">
                <a:spAutoFit/>
              </a:bodyPr>
              <a:lstStyle/>
              <a:p>
                <a:r>
                  <a:rPr lang="en-US" sz="800" dirty="0"/>
                  <a:t>1.04</a:t>
                </a:r>
                <a:endParaRPr lang="ru-RU" sz="800" dirty="0"/>
              </a:p>
            </p:txBody>
          </p:sp>
          <p:sp>
            <p:nvSpPr>
              <p:cNvPr id="95" name="Oval 94">
                <a:extLst>
                  <a:ext uri="{FF2B5EF4-FFF2-40B4-BE49-F238E27FC236}">
                    <a16:creationId xmlns:a16="http://schemas.microsoft.com/office/drawing/2014/main" id="{37FB3B5A-C83C-EC45-9C7B-92F12E179FBE}"/>
                  </a:ext>
                </a:extLst>
              </p:cNvPr>
              <p:cNvSpPr/>
              <p:nvPr/>
            </p:nvSpPr>
            <p:spPr>
              <a:xfrm>
                <a:off x="8608470" y="1226386"/>
                <a:ext cx="257885" cy="25846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96" name="TextBox 95">
                <a:extLst>
                  <a:ext uri="{FF2B5EF4-FFF2-40B4-BE49-F238E27FC236}">
                    <a16:creationId xmlns:a16="http://schemas.microsoft.com/office/drawing/2014/main" id="{A0CBF91E-C494-344B-816D-0C714E4A6751}"/>
                  </a:ext>
                </a:extLst>
              </p:cNvPr>
              <p:cNvSpPr txBox="1"/>
              <p:nvPr/>
            </p:nvSpPr>
            <p:spPr>
              <a:xfrm>
                <a:off x="8521648" y="1220990"/>
                <a:ext cx="431528" cy="246221"/>
              </a:xfrm>
              <a:prstGeom prst="rect">
                <a:avLst/>
              </a:prstGeom>
              <a:noFill/>
            </p:spPr>
            <p:txBody>
              <a:bodyPr wrap="none" rtlCol="0">
                <a:spAutoFit/>
              </a:bodyPr>
              <a:lstStyle/>
              <a:p>
                <a:r>
                  <a:rPr lang="en-US" sz="1000" dirty="0"/>
                  <a:t>1.24</a:t>
                </a:r>
                <a:endParaRPr lang="ru-RU" sz="1000" dirty="0"/>
              </a:p>
            </p:txBody>
          </p:sp>
        </p:grpSp>
      </p:grpSp>
      <p:sp>
        <p:nvSpPr>
          <p:cNvPr id="102" name="Down Arrow 101">
            <a:extLst>
              <a:ext uri="{FF2B5EF4-FFF2-40B4-BE49-F238E27FC236}">
                <a16:creationId xmlns:a16="http://schemas.microsoft.com/office/drawing/2014/main" id="{891EC03C-5202-814E-B80C-3A210001FA64}"/>
              </a:ext>
            </a:extLst>
          </p:cNvPr>
          <p:cNvSpPr/>
          <p:nvPr/>
        </p:nvSpPr>
        <p:spPr>
          <a:xfrm rot="10800000">
            <a:off x="3104567" y="2723066"/>
            <a:ext cx="157492" cy="24641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04" name="Down Arrow 103">
            <a:extLst>
              <a:ext uri="{FF2B5EF4-FFF2-40B4-BE49-F238E27FC236}">
                <a16:creationId xmlns:a16="http://schemas.microsoft.com/office/drawing/2014/main" id="{CB264BF6-B609-0A47-BB44-4BC56FFB6B73}"/>
              </a:ext>
            </a:extLst>
          </p:cNvPr>
          <p:cNvSpPr/>
          <p:nvPr/>
        </p:nvSpPr>
        <p:spPr>
          <a:xfrm>
            <a:off x="3118813" y="2028686"/>
            <a:ext cx="157492" cy="246411"/>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05" name="TextBox 104">
            <a:extLst>
              <a:ext uri="{FF2B5EF4-FFF2-40B4-BE49-F238E27FC236}">
                <a16:creationId xmlns:a16="http://schemas.microsoft.com/office/drawing/2014/main" id="{008360BF-EE66-5041-9C64-7675D33FB603}"/>
              </a:ext>
            </a:extLst>
          </p:cNvPr>
          <p:cNvSpPr txBox="1"/>
          <p:nvPr/>
        </p:nvSpPr>
        <p:spPr>
          <a:xfrm>
            <a:off x="3468660" y="900758"/>
            <a:ext cx="885543" cy="246221"/>
          </a:xfrm>
          <a:prstGeom prst="rect">
            <a:avLst/>
          </a:prstGeom>
          <a:noFill/>
        </p:spPr>
        <p:txBody>
          <a:bodyPr wrap="square" rtlCol="0">
            <a:spAutoFit/>
          </a:bodyPr>
          <a:lstStyle/>
          <a:p>
            <a:r>
              <a:rPr lang="en-US" sz="1000" dirty="0">
                <a:solidFill>
                  <a:srgbClr val="FFC000"/>
                </a:solidFill>
              </a:rPr>
              <a:t>Promotions</a:t>
            </a:r>
            <a:endParaRPr lang="ru-RU" sz="1000" dirty="0">
              <a:solidFill>
                <a:srgbClr val="FFC000"/>
              </a:solidFill>
            </a:endParaRPr>
          </a:p>
        </p:txBody>
      </p:sp>
      <p:sp>
        <p:nvSpPr>
          <p:cNvPr id="106" name="Down Arrow 105">
            <a:extLst>
              <a:ext uri="{FF2B5EF4-FFF2-40B4-BE49-F238E27FC236}">
                <a16:creationId xmlns:a16="http://schemas.microsoft.com/office/drawing/2014/main" id="{46904620-5494-4846-B9F3-3F538A8C7240}"/>
              </a:ext>
            </a:extLst>
          </p:cNvPr>
          <p:cNvSpPr/>
          <p:nvPr/>
        </p:nvSpPr>
        <p:spPr>
          <a:xfrm rot="10800000">
            <a:off x="3151012" y="4035879"/>
            <a:ext cx="157492" cy="24641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13" name="Down Arrow 112">
            <a:extLst>
              <a:ext uri="{FF2B5EF4-FFF2-40B4-BE49-F238E27FC236}">
                <a16:creationId xmlns:a16="http://schemas.microsoft.com/office/drawing/2014/main" id="{ADD9172C-C6A7-F54E-BD5F-443C021F26BD}"/>
              </a:ext>
            </a:extLst>
          </p:cNvPr>
          <p:cNvSpPr/>
          <p:nvPr/>
        </p:nvSpPr>
        <p:spPr>
          <a:xfrm rot="10800000">
            <a:off x="3793579" y="4064328"/>
            <a:ext cx="157492" cy="24641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14" name="Down Arrow 113">
            <a:extLst>
              <a:ext uri="{FF2B5EF4-FFF2-40B4-BE49-F238E27FC236}">
                <a16:creationId xmlns:a16="http://schemas.microsoft.com/office/drawing/2014/main" id="{B709B87C-5208-EE49-9C74-A92E457CEA1A}"/>
              </a:ext>
            </a:extLst>
          </p:cNvPr>
          <p:cNvSpPr/>
          <p:nvPr/>
        </p:nvSpPr>
        <p:spPr>
          <a:xfrm rot="10800000">
            <a:off x="3845685" y="1230956"/>
            <a:ext cx="157492" cy="24641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solidFill>
                <a:schemeClr val="tx1"/>
              </a:solidFill>
            </a:endParaRPr>
          </a:p>
        </p:txBody>
      </p:sp>
      <p:sp>
        <p:nvSpPr>
          <p:cNvPr id="115" name="TextBox 114">
            <a:extLst>
              <a:ext uri="{FF2B5EF4-FFF2-40B4-BE49-F238E27FC236}">
                <a16:creationId xmlns:a16="http://schemas.microsoft.com/office/drawing/2014/main" id="{AF82187B-16E5-344D-A768-C73BC3636279}"/>
              </a:ext>
            </a:extLst>
          </p:cNvPr>
          <p:cNvSpPr txBox="1"/>
          <p:nvPr/>
        </p:nvSpPr>
        <p:spPr>
          <a:xfrm>
            <a:off x="4427197" y="2667077"/>
            <a:ext cx="870908" cy="400110"/>
          </a:xfrm>
          <a:prstGeom prst="rect">
            <a:avLst/>
          </a:prstGeom>
          <a:noFill/>
        </p:spPr>
        <p:txBody>
          <a:bodyPr wrap="square" rtlCol="0">
            <a:spAutoFit/>
          </a:bodyPr>
          <a:lstStyle/>
          <a:p>
            <a:r>
              <a:rPr lang="en-US" sz="1000" dirty="0">
                <a:solidFill>
                  <a:schemeClr val="bg1"/>
                </a:solidFill>
              </a:rPr>
              <a:t>Flavored/</a:t>
            </a:r>
          </a:p>
          <a:p>
            <a:r>
              <a:rPr lang="en-US" sz="1000" dirty="0">
                <a:solidFill>
                  <a:schemeClr val="bg1"/>
                </a:solidFill>
              </a:rPr>
              <a:t>National</a:t>
            </a:r>
            <a:endParaRPr lang="ru-RU" sz="1000" dirty="0">
              <a:solidFill>
                <a:schemeClr val="bg1"/>
              </a:solidFill>
            </a:endParaRPr>
          </a:p>
        </p:txBody>
      </p:sp>
      <p:sp>
        <p:nvSpPr>
          <p:cNvPr id="117" name="TextBox 116">
            <a:extLst>
              <a:ext uri="{FF2B5EF4-FFF2-40B4-BE49-F238E27FC236}">
                <a16:creationId xmlns:a16="http://schemas.microsoft.com/office/drawing/2014/main" id="{9769AA6E-75F2-484D-8228-970876280979}"/>
              </a:ext>
            </a:extLst>
          </p:cNvPr>
          <p:cNvSpPr txBox="1"/>
          <p:nvPr/>
        </p:nvSpPr>
        <p:spPr>
          <a:xfrm>
            <a:off x="4364033" y="910875"/>
            <a:ext cx="997236" cy="246221"/>
          </a:xfrm>
          <a:prstGeom prst="rect">
            <a:avLst/>
          </a:prstGeom>
          <a:noFill/>
        </p:spPr>
        <p:txBody>
          <a:bodyPr wrap="square" rtlCol="0">
            <a:spAutoFit/>
          </a:bodyPr>
          <a:lstStyle/>
          <a:p>
            <a:r>
              <a:rPr lang="en-US" sz="1000" dirty="0">
                <a:solidFill>
                  <a:srgbClr val="FFC000"/>
                </a:solidFill>
              </a:rPr>
              <a:t>Type of beer</a:t>
            </a:r>
            <a:endParaRPr lang="ru-RU" sz="1000" dirty="0">
              <a:solidFill>
                <a:srgbClr val="FFC000"/>
              </a:solidFill>
            </a:endParaRPr>
          </a:p>
        </p:txBody>
      </p:sp>
      <p:sp>
        <p:nvSpPr>
          <p:cNvPr id="118" name="TextBox 117">
            <a:extLst>
              <a:ext uri="{FF2B5EF4-FFF2-40B4-BE49-F238E27FC236}">
                <a16:creationId xmlns:a16="http://schemas.microsoft.com/office/drawing/2014/main" id="{B2B82765-C0BC-9447-8473-2BF8A86B75F4}"/>
              </a:ext>
            </a:extLst>
          </p:cNvPr>
          <p:cNvSpPr txBox="1"/>
          <p:nvPr/>
        </p:nvSpPr>
        <p:spPr>
          <a:xfrm>
            <a:off x="4404766" y="3887892"/>
            <a:ext cx="870908" cy="707886"/>
          </a:xfrm>
          <a:prstGeom prst="rect">
            <a:avLst/>
          </a:prstGeom>
          <a:noFill/>
        </p:spPr>
        <p:txBody>
          <a:bodyPr wrap="square" rtlCol="0">
            <a:spAutoFit/>
          </a:bodyPr>
          <a:lstStyle/>
          <a:p>
            <a:r>
              <a:rPr lang="en-US" sz="1000" dirty="0">
                <a:solidFill>
                  <a:schemeClr val="bg1"/>
                </a:solidFill>
              </a:rPr>
              <a:t>Artisan/</a:t>
            </a:r>
          </a:p>
          <a:p>
            <a:r>
              <a:rPr lang="en-US" sz="1000" dirty="0" err="1">
                <a:solidFill>
                  <a:schemeClr val="bg1"/>
                </a:solidFill>
              </a:rPr>
              <a:t>Celiacs</a:t>
            </a:r>
            <a:r>
              <a:rPr lang="en-US" sz="1000" dirty="0">
                <a:solidFill>
                  <a:schemeClr val="bg1"/>
                </a:solidFill>
              </a:rPr>
              <a:t>/</a:t>
            </a:r>
          </a:p>
          <a:p>
            <a:r>
              <a:rPr lang="en-US" sz="1000" dirty="0">
                <a:solidFill>
                  <a:schemeClr val="bg1"/>
                </a:solidFill>
              </a:rPr>
              <a:t>Import </a:t>
            </a:r>
          </a:p>
          <a:p>
            <a:r>
              <a:rPr lang="en-US" sz="1000" dirty="0">
                <a:solidFill>
                  <a:schemeClr val="bg1"/>
                </a:solidFill>
              </a:rPr>
              <a:t>Premium</a:t>
            </a:r>
            <a:endParaRPr lang="ru-RU" sz="1000" dirty="0">
              <a:solidFill>
                <a:schemeClr val="bg1"/>
              </a:solidFill>
            </a:endParaRPr>
          </a:p>
        </p:txBody>
      </p:sp>
      <p:sp>
        <p:nvSpPr>
          <p:cNvPr id="119" name="TextBox 118">
            <a:extLst>
              <a:ext uri="{FF2B5EF4-FFF2-40B4-BE49-F238E27FC236}">
                <a16:creationId xmlns:a16="http://schemas.microsoft.com/office/drawing/2014/main" id="{FD396332-1640-B04C-AC7E-E6E784420691}"/>
              </a:ext>
            </a:extLst>
          </p:cNvPr>
          <p:cNvSpPr txBox="1"/>
          <p:nvPr/>
        </p:nvSpPr>
        <p:spPr>
          <a:xfrm>
            <a:off x="4390177" y="3274921"/>
            <a:ext cx="921972" cy="400110"/>
          </a:xfrm>
          <a:prstGeom prst="rect">
            <a:avLst/>
          </a:prstGeom>
          <a:noFill/>
        </p:spPr>
        <p:txBody>
          <a:bodyPr wrap="square" rtlCol="0">
            <a:spAutoFit/>
          </a:bodyPr>
          <a:lstStyle/>
          <a:p>
            <a:r>
              <a:rPr lang="en-US" sz="1000" dirty="0">
                <a:solidFill>
                  <a:schemeClr val="bg1"/>
                </a:solidFill>
              </a:rPr>
              <a:t>Zero </a:t>
            </a:r>
            <a:r>
              <a:rPr lang="en-US" sz="1000" dirty="0" err="1">
                <a:solidFill>
                  <a:schemeClr val="bg1"/>
                </a:solidFill>
              </a:rPr>
              <a:t>Alc</a:t>
            </a:r>
            <a:r>
              <a:rPr lang="en-US" sz="1000" dirty="0">
                <a:solidFill>
                  <a:schemeClr val="bg1"/>
                </a:solidFill>
              </a:rPr>
              <a:t>/</a:t>
            </a:r>
          </a:p>
          <a:p>
            <a:r>
              <a:rPr lang="en-US" sz="1000" dirty="0">
                <a:solidFill>
                  <a:schemeClr val="bg1"/>
                </a:solidFill>
              </a:rPr>
              <a:t>Flavored</a:t>
            </a:r>
            <a:endParaRPr lang="ru-RU" sz="1000" dirty="0">
              <a:solidFill>
                <a:schemeClr val="bg1"/>
              </a:solidFill>
            </a:endParaRPr>
          </a:p>
        </p:txBody>
      </p:sp>
      <p:sp>
        <p:nvSpPr>
          <p:cNvPr id="120" name="TextBox 119">
            <a:extLst>
              <a:ext uri="{FF2B5EF4-FFF2-40B4-BE49-F238E27FC236}">
                <a16:creationId xmlns:a16="http://schemas.microsoft.com/office/drawing/2014/main" id="{95829C22-14D6-0049-AF4C-A1E2D191C1E4}"/>
              </a:ext>
            </a:extLst>
          </p:cNvPr>
          <p:cNvSpPr txBox="1"/>
          <p:nvPr/>
        </p:nvSpPr>
        <p:spPr>
          <a:xfrm>
            <a:off x="4494045" y="1274652"/>
            <a:ext cx="870908" cy="553998"/>
          </a:xfrm>
          <a:prstGeom prst="rect">
            <a:avLst/>
          </a:prstGeom>
          <a:noFill/>
        </p:spPr>
        <p:txBody>
          <a:bodyPr wrap="square" rtlCol="0">
            <a:spAutoFit/>
          </a:bodyPr>
          <a:lstStyle/>
          <a:p>
            <a:r>
              <a:rPr lang="en-US" sz="1000" dirty="0">
                <a:solidFill>
                  <a:schemeClr val="bg1"/>
                </a:solidFill>
              </a:rPr>
              <a:t>Flavored/</a:t>
            </a:r>
          </a:p>
          <a:p>
            <a:r>
              <a:rPr lang="en-US" sz="1000" dirty="0">
                <a:solidFill>
                  <a:schemeClr val="bg1"/>
                </a:solidFill>
              </a:rPr>
              <a:t>National/</a:t>
            </a:r>
          </a:p>
          <a:p>
            <a:r>
              <a:rPr lang="en-US" sz="1000" dirty="0">
                <a:solidFill>
                  <a:schemeClr val="bg1"/>
                </a:solidFill>
              </a:rPr>
              <a:t>Zero </a:t>
            </a:r>
            <a:r>
              <a:rPr lang="en-US" sz="1000" dirty="0" err="1">
                <a:solidFill>
                  <a:schemeClr val="bg1"/>
                </a:solidFill>
              </a:rPr>
              <a:t>Alc</a:t>
            </a:r>
            <a:endParaRPr lang="ru-RU" sz="1000" dirty="0">
              <a:solidFill>
                <a:schemeClr val="bg1"/>
              </a:solidFill>
            </a:endParaRPr>
          </a:p>
        </p:txBody>
      </p:sp>
      <p:sp>
        <p:nvSpPr>
          <p:cNvPr id="121" name="TextBox 120">
            <a:extLst>
              <a:ext uri="{FF2B5EF4-FFF2-40B4-BE49-F238E27FC236}">
                <a16:creationId xmlns:a16="http://schemas.microsoft.com/office/drawing/2014/main" id="{B878068B-366E-354B-BDD2-F69A6622091F}"/>
              </a:ext>
            </a:extLst>
          </p:cNvPr>
          <p:cNvSpPr txBox="1"/>
          <p:nvPr/>
        </p:nvSpPr>
        <p:spPr>
          <a:xfrm>
            <a:off x="4462877" y="2127134"/>
            <a:ext cx="870908" cy="246221"/>
          </a:xfrm>
          <a:prstGeom prst="rect">
            <a:avLst/>
          </a:prstGeom>
          <a:noFill/>
        </p:spPr>
        <p:txBody>
          <a:bodyPr wrap="square" rtlCol="0">
            <a:spAutoFit/>
          </a:bodyPr>
          <a:lstStyle/>
          <a:p>
            <a:r>
              <a:rPr lang="en-US" sz="1000" dirty="0">
                <a:solidFill>
                  <a:schemeClr val="bg1"/>
                </a:solidFill>
              </a:rPr>
              <a:t>Extra</a:t>
            </a:r>
          </a:p>
        </p:txBody>
      </p:sp>
    </p:spTree>
    <p:extLst>
      <p:ext uri="{BB962C8B-B14F-4D97-AF65-F5344CB8AC3E}">
        <p14:creationId xmlns:p14="http://schemas.microsoft.com/office/powerpoint/2010/main" val="2001813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7" name="Picture 6" descr="A picture containing light, sitting, dark, black&#10;&#10;Description automatically generated">
            <a:extLst>
              <a:ext uri="{FF2B5EF4-FFF2-40B4-BE49-F238E27FC236}">
                <a16:creationId xmlns:a16="http://schemas.microsoft.com/office/drawing/2014/main" id="{F146BC3C-B690-814E-ACE2-2BD4A1B0C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449788"/>
            <a:ext cx="6432198" cy="4659982"/>
          </a:xfrm>
          <a:prstGeom prst="rect">
            <a:avLst/>
          </a:prstGeom>
        </p:spPr>
      </p:pic>
      <p:sp>
        <p:nvSpPr>
          <p:cNvPr id="9" name="Text Placeholder 1">
            <a:extLst>
              <a:ext uri="{FF2B5EF4-FFF2-40B4-BE49-F238E27FC236}">
                <a16:creationId xmlns:a16="http://schemas.microsoft.com/office/drawing/2014/main" id="{8AD17FA3-515C-EC4C-B50B-1C56E071CFF0}"/>
              </a:ext>
            </a:extLst>
          </p:cNvPr>
          <p:cNvSpPr>
            <a:spLocks noGrp="1"/>
          </p:cNvSpPr>
          <p:nvPr>
            <p:ph type="body" sz="quarter" idx="10"/>
          </p:nvPr>
        </p:nvSpPr>
        <p:spPr>
          <a:xfrm>
            <a:off x="0" y="-20538"/>
            <a:ext cx="9144000" cy="576064"/>
          </a:xfrm>
        </p:spPr>
        <p:txBody>
          <a:bodyPr/>
          <a:lstStyle/>
          <a:p>
            <a:r>
              <a:rPr lang="en-US" altLang="ko-KR" dirty="0"/>
              <a:t>3.4- Clustering and segmenting</a:t>
            </a:r>
            <a:endParaRPr lang="ko-KR" altLang="en-US" dirty="0"/>
          </a:p>
        </p:txBody>
      </p:sp>
    </p:spTree>
    <p:extLst>
      <p:ext uri="{BB962C8B-B14F-4D97-AF65-F5344CB8AC3E}">
        <p14:creationId xmlns:p14="http://schemas.microsoft.com/office/powerpoint/2010/main" val="2004385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4- A View to the Future</a:t>
            </a:r>
          </a:p>
        </p:txBody>
      </p:sp>
      <p:sp>
        <p:nvSpPr>
          <p:cNvPr id="3" name="Text Placeholder 2"/>
          <p:cNvSpPr>
            <a:spLocks noGrp="1"/>
          </p:cNvSpPr>
          <p:nvPr>
            <p:ph type="body" sz="quarter" idx="11"/>
          </p:nvPr>
        </p:nvSpPr>
        <p:spPr/>
        <p:txBody>
          <a:bodyPr/>
          <a:lstStyle/>
          <a:p>
            <a:pPr lvl="0"/>
            <a:r>
              <a:rPr lang="en-US" altLang="ko-KR" dirty="0"/>
              <a:t>The morning after the party</a:t>
            </a:r>
          </a:p>
        </p:txBody>
      </p:sp>
    </p:spTree>
    <p:extLst>
      <p:ext uri="{BB962C8B-B14F-4D97-AF65-F5344CB8AC3E}">
        <p14:creationId xmlns:p14="http://schemas.microsoft.com/office/powerpoint/2010/main" val="31012342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4.1-Spain’s Economy</a:t>
            </a:r>
            <a:endParaRPr lang="ko-KR" altLang="en-US" dirty="0"/>
          </a:p>
        </p:txBody>
      </p:sp>
      <p:sp>
        <p:nvSpPr>
          <p:cNvPr id="3" name="Text Placeholder 2"/>
          <p:cNvSpPr>
            <a:spLocks noGrp="1"/>
          </p:cNvSpPr>
          <p:nvPr>
            <p:ph type="body" sz="quarter" idx="11"/>
          </p:nvPr>
        </p:nvSpPr>
        <p:spPr>
          <a:xfrm>
            <a:off x="-3661" y="687838"/>
            <a:ext cx="9144000" cy="288032"/>
          </a:xfrm>
        </p:spPr>
        <p:txBody>
          <a:bodyPr/>
          <a:lstStyle/>
          <a:p>
            <a:pPr lvl="0"/>
            <a:r>
              <a:rPr lang="en-US" altLang="ko-KR" dirty="0"/>
              <a:t>Teetering on the edge?</a:t>
            </a:r>
          </a:p>
        </p:txBody>
      </p:sp>
      <p:sp>
        <p:nvSpPr>
          <p:cNvPr id="10" name="TextBox 9"/>
          <p:cNvSpPr txBox="1"/>
          <p:nvPr/>
        </p:nvSpPr>
        <p:spPr>
          <a:xfrm>
            <a:off x="5796136" y="1347614"/>
            <a:ext cx="1512168" cy="4431983"/>
          </a:xfrm>
          <a:prstGeom prst="rect">
            <a:avLst/>
          </a:prstGeom>
          <a:noFill/>
        </p:spPr>
        <p:txBody>
          <a:bodyPr wrap="square" rtlCol="0">
            <a:spAutoFit/>
          </a:bodyPr>
          <a:lstStyle/>
          <a:p>
            <a:pPr marL="171450" indent="-171450" algn="ctr">
              <a:buFont typeface="Arial" panose="020B0604020202020204" pitchFamily="34" charset="0"/>
              <a:buChar char="•"/>
            </a:pPr>
            <a:r>
              <a:rPr lang="en-US" altLang="ko-KR" sz="1100" b="1" dirty="0">
                <a:solidFill>
                  <a:schemeClr val="bg1"/>
                </a:solidFill>
                <a:cs typeface="Arial" pitchFamily="34" charset="0"/>
              </a:rPr>
              <a:t>Growth falling away</a:t>
            </a:r>
          </a:p>
          <a:p>
            <a:pPr marL="171450" indent="-171450" algn="ctr">
              <a:buFont typeface="Arial" panose="020B0604020202020204" pitchFamily="34" charset="0"/>
              <a:buChar char="•"/>
            </a:pPr>
            <a:endParaRPr lang="en-US" altLang="ko-KR" sz="1100" b="1" dirty="0">
              <a:solidFill>
                <a:schemeClr val="bg1"/>
              </a:solidFill>
              <a:cs typeface="Arial" pitchFamily="34" charset="0"/>
            </a:endParaRPr>
          </a:p>
          <a:p>
            <a:pPr marL="171450" indent="-171450" algn="ctr">
              <a:buFont typeface="Arial" panose="020B0604020202020204" pitchFamily="34" charset="0"/>
              <a:buChar char="•"/>
            </a:pPr>
            <a:r>
              <a:rPr lang="en-US" altLang="ko-KR" sz="1100" b="1" dirty="0">
                <a:solidFill>
                  <a:schemeClr val="bg1"/>
                </a:solidFill>
                <a:cs typeface="Arial" pitchFamily="34" charset="0"/>
              </a:rPr>
              <a:t>Consumer confidence at its lowest since x</a:t>
            </a:r>
          </a:p>
          <a:p>
            <a:pPr marL="171450" indent="-171450" algn="ctr">
              <a:buFont typeface="Arial" panose="020B0604020202020204" pitchFamily="34" charset="0"/>
              <a:buChar char="•"/>
            </a:pPr>
            <a:endParaRPr lang="en-US" altLang="ko-KR" sz="1100" b="1" dirty="0">
              <a:solidFill>
                <a:schemeClr val="bg1"/>
              </a:solidFill>
              <a:cs typeface="Arial" pitchFamily="34" charset="0"/>
            </a:endParaRPr>
          </a:p>
          <a:p>
            <a:pPr marL="171450" indent="-171450" algn="ctr">
              <a:buFont typeface="Arial" panose="020B0604020202020204" pitchFamily="34" charset="0"/>
              <a:buChar char="•"/>
            </a:pPr>
            <a:r>
              <a:rPr lang="en-US" altLang="ko-KR" sz="1100" b="1" dirty="0">
                <a:solidFill>
                  <a:schemeClr val="bg1"/>
                </a:solidFill>
                <a:cs typeface="Arial" pitchFamily="34" charset="0"/>
              </a:rPr>
              <a:t>Unemployment on the turn?</a:t>
            </a:r>
          </a:p>
          <a:p>
            <a:pPr algn="ctr"/>
            <a:br>
              <a:rPr lang="en-US" altLang="ko-KR" sz="1100" b="1" dirty="0">
                <a:solidFill>
                  <a:schemeClr val="bg1"/>
                </a:solidFill>
                <a:cs typeface="Arial" pitchFamily="34" charset="0"/>
              </a:rPr>
            </a:br>
            <a:r>
              <a:rPr lang="en-US" altLang="ko-KR" sz="1100" b="1" dirty="0">
                <a:solidFill>
                  <a:schemeClr val="bg1"/>
                </a:solidFill>
                <a:cs typeface="Arial" pitchFamily="34" charset="0"/>
              </a:rPr>
              <a:t>************</a:t>
            </a:r>
          </a:p>
          <a:p>
            <a:pPr marL="171450" indent="-171450" algn="ctr">
              <a:buFont typeface="Arial" panose="020B0604020202020204" pitchFamily="34" charset="0"/>
              <a:buChar char="•"/>
            </a:pPr>
            <a:endParaRPr lang="en-US" altLang="ko-KR" sz="1100" b="1" dirty="0">
              <a:solidFill>
                <a:schemeClr val="bg1"/>
              </a:solidFill>
              <a:cs typeface="Arial" pitchFamily="34" charset="0"/>
            </a:endParaRPr>
          </a:p>
          <a:p>
            <a:pPr marL="171450" indent="-171450" algn="ctr">
              <a:buFont typeface="Arial" panose="020B0604020202020204" pitchFamily="34" charset="0"/>
              <a:buChar char="•"/>
            </a:pPr>
            <a:r>
              <a:rPr lang="en-US" altLang="ko-KR" sz="1100" b="1" dirty="0">
                <a:solidFill>
                  <a:schemeClr val="bg1"/>
                </a:solidFill>
                <a:cs typeface="Arial" pitchFamily="34" charset="0"/>
              </a:rPr>
              <a:t>25% of beer consumed by foreigners</a:t>
            </a:r>
          </a:p>
          <a:p>
            <a:pPr marL="171450" indent="-171450" algn="ctr">
              <a:buFont typeface="Arial" panose="020B0604020202020204" pitchFamily="34" charset="0"/>
              <a:buChar char="•"/>
            </a:pPr>
            <a:endParaRPr lang="en-US" altLang="ko-KR" sz="1100" b="1" dirty="0">
              <a:solidFill>
                <a:schemeClr val="bg1"/>
              </a:solidFill>
              <a:cs typeface="Arial" pitchFamily="34" charset="0"/>
            </a:endParaRPr>
          </a:p>
          <a:p>
            <a:pPr marL="171450" indent="-171450" algn="ctr">
              <a:buFont typeface="Arial" panose="020B0604020202020204" pitchFamily="34" charset="0"/>
              <a:buChar char="•"/>
            </a:pPr>
            <a:r>
              <a:rPr lang="en-US" altLang="ko-KR" sz="1100" b="1" dirty="0">
                <a:solidFill>
                  <a:schemeClr val="bg1"/>
                </a:solidFill>
                <a:cs typeface="Arial" pitchFamily="34" charset="0"/>
              </a:rPr>
              <a:t>22.5% of tourists from UK</a:t>
            </a:r>
          </a:p>
          <a:p>
            <a:pPr marL="171450" indent="-171450" algn="ctr">
              <a:buFont typeface="Arial" panose="020B0604020202020204" pitchFamily="34" charset="0"/>
              <a:buChar char="•"/>
            </a:pPr>
            <a:endParaRPr lang="en-US" altLang="ko-KR" sz="1100" b="1" dirty="0">
              <a:solidFill>
                <a:srgbClr val="FF0000"/>
              </a:solidFill>
              <a:cs typeface="Arial" pitchFamily="34" charset="0"/>
            </a:endParaRPr>
          </a:p>
          <a:p>
            <a:pPr algn="ctr"/>
            <a:r>
              <a:rPr lang="en-US" altLang="ko-KR" sz="1100" b="1" dirty="0">
                <a:solidFill>
                  <a:srgbClr val="FF0000"/>
                </a:solidFill>
                <a:cs typeface="Arial" pitchFamily="34" charset="0"/>
              </a:rPr>
              <a:t>BREXIT WARNING!</a:t>
            </a:r>
          </a:p>
          <a:p>
            <a:pPr algn="ctr"/>
            <a:endParaRPr lang="en-US" altLang="ko-KR" sz="1400" b="1" dirty="0">
              <a:solidFill>
                <a:schemeClr val="bg1"/>
              </a:solidFill>
              <a:cs typeface="Arial" pitchFamily="34" charset="0"/>
            </a:endParaRPr>
          </a:p>
          <a:p>
            <a:pPr algn="ctr"/>
            <a:endParaRPr lang="en-US" altLang="ko-KR" sz="1200" b="1" dirty="0">
              <a:solidFill>
                <a:schemeClr val="bg1"/>
              </a:solidFill>
              <a:cs typeface="Arial" pitchFamily="34" charset="0"/>
            </a:endParaRPr>
          </a:p>
          <a:p>
            <a:pPr algn="ctr"/>
            <a:endParaRPr lang="en-US" altLang="ko-KR" sz="1200" b="1" dirty="0">
              <a:solidFill>
                <a:schemeClr val="bg1"/>
              </a:solidFill>
              <a:cs typeface="Arial" pitchFamily="34" charset="0"/>
            </a:endParaRPr>
          </a:p>
          <a:p>
            <a:pPr algn="ctr"/>
            <a:endParaRPr lang="en-US" altLang="ko-KR" sz="1200" b="1" dirty="0">
              <a:solidFill>
                <a:schemeClr val="bg1"/>
              </a:solidFill>
              <a:cs typeface="Arial" pitchFamily="34" charset="0"/>
            </a:endParaRPr>
          </a:p>
          <a:p>
            <a:pPr algn="ctr"/>
            <a:endParaRPr lang="ko-KR" altLang="en-US" sz="1200" b="1" dirty="0">
              <a:solidFill>
                <a:schemeClr val="bg1"/>
              </a:solidFill>
              <a:cs typeface="Arial" pitchFamily="34" charset="0"/>
            </a:endParaRPr>
          </a:p>
        </p:txBody>
      </p:sp>
      <p:pic>
        <p:nvPicPr>
          <p:cNvPr id="6" name="Picture 5">
            <a:extLst>
              <a:ext uri="{FF2B5EF4-FFF2-40B4-BE49-F238E27FC236}">
                <a16:creationId xmlns:a16="http://schemas.microsoft.com/office/drawing/2014/main" id="{6E7E0B51-1421-4E25-AEE2-BC465624DC81}"/>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contrast="-40000"/>
                    </a14:imgEffect>
                  </a14:imgLayer>
                </a14:imgProps>
              </a:ext>
            </a:extLst>
          </a:blip>
          <a:stretch>
            <a:fillRect/>
          </a:stretch>
        </p:blipFill>
        <p:spPr>
          <a:xfrm>
            <a:off x="467544" y="1210571"/>
            <a:ext cx="3814377" cy="3698158"/>
          </a:xfrm>
          <a:prstGeom prst="rect">
            <a:avLst/>
          </a:prstGeom>
        </p:spPr>
      </p:pic>
      <p:sp>
        <p:nvSpPr>
          <p:cNvPr id="5" name="TextBox 4">
            <a:extLst>
              <a:ext uri="{FF2B5EF4-FFF2-40B4-BE49-F238E27FC236}">
                <a16:creationId xmlns:a16="http://schemas.microsoft.com/office/drawing/2014/main" id="{DCB12363-7727-CF41-B4DC-AD5729171850}"/>
              </a:ext>
            </a:extLst>
          </p:cNvPr>
          <p:cNvSpPr txBox="1"/>
          <p:nvPr/>
        </p:nvSpPr>
        <p:spPr>
          <a:xfrm>
            <a:off x="2937302" y="953019"/>
            <a:ext cx="1109599" cy="246221"/>
          </a:xfrm>
          <a:prstGeom prst="rect">
            <a:avLst/>
          </a:prstGeom>
          <a:noFill/>
        </p:spPr>
        <p:txBody>
          <a:bodyPr wrap="none" rtlCol="0">
            <a:spAutoFit/>
          </a:bodyPr>
          <a:lstStyle/>
          <a:p>
            <a:r>
              <a:rPr lang="en-US" sz="1000" b="1" dirty="0">
                <a:solidFill>
                  <a:schemeClr val="bg1"/>
                </a:solidFill>
              </a:rPr>
              <a:t>Unemployment</a:t>
            </a:r>
          </a:p>
        </p:txBody>
      </p:sp>
      <p:sp>
        <p:nvSpPr>
          <p:cNvPr id="9" name="TextBox 8">
            <a:extLst>
              <a:ext uri="{FF2B5EF4-FFF2-40B4-BE49-F238E27FC236}">
                <a16:creationId xmlns:a16="http://schemas.microsoft.com/office/drawing/2014/main" id="{5F114A12-95CA-FB49-AED7-FCF9F2DA6007}"/>
              </a:ext>
            </a:extLst>
          </p:cNvPr>
          <p:cNvSpPr txBox="1"/>
          <p:nvPr/>
        </p:nvSpPr>
        <p:spPr>
          <a:xfrm>
            <a:off x="2721278" y="4885762"/>
            <a:ext cx="1308371" cy="246221"/>
          </a:xfrm>
          <a:prstGeom prst="rect">
            <a:avLst/>
          </a:prstGeom>
          <a:noFill/>
        </p:spPr>
        <p:txBody>
          <a:bodyPr wrap="none" rtlCol="0">
            <a:spAutoFit/>
          </a:bodyPr>
          <a:lstStyle/>
          <a:p>
            <a:r>
              <a:rPr lang="en-US" sz="1000" b="1" dirty="0">
                <a:solidFill>
                  <a:schemeClr val="bg1"/>
                </a:solidFill>
              </a:rPr>
              <a:t>Beer consumption</a:t>
            </a:r>
          </a:p>
        </p:txBody>
      </p:sp>
      <p:sp>
        <p:nvSpPr>
          <p:cNvPr id="11" name="TextBox 10">
            <a:extLst>
              <a:ext uri="{FF2B5EF4-FFF2-40B4-BE49-F238E27FC236}">
                <a16:creationId xmlns:a16="http://schemas.microsoft.com/office/drawing/2014/main" id="{1205E782-DF6F-7C41-A6B5-8B7A7AEBDDA2}"/>
              </a:ext>
            </a:extLst>
          </p:cNvPr>
          <p:cNvSpPr txBox="1"/>
          <p:nvPr/>
        </p:nvSpPr>
        <p:spPr>
          <a:xfrm>
            <a:off x="1222194" y="4885831"/>
            <a:ext cx="405880" cy="246221"/>
          </a:xfrm>
          <a:prstGeom prst="rect">
            <a:avLst/>
          </a:prstGeom>
          <a:noFill/>
        </p:spPr>
        <p:txBody>
          <a:bodyPr wrap="none" rtlCol="0">
            <a:spAutoFit/>
          </a:bodyPr>
          <a:lstStyle/>
          <a:p>
            <a:r>
              <a:rPr lang="en-US" sz="1000" b="1" dirty="0">
                <a:solidFill>
                  <a:schemeClr val="bg1"/>
                </a:solidFill>
              </a:rPr>
              <a:t>CCI</a:t>
            </a:r>
          </a:p>
        </p:txBody>
      </p:sp>
      <p:sp>
        <p:nvSpPr>
          <p:cNvPr id="8" name="TextBox 7">
            <a:extLst>
              <a:ext uri="{FF2B5EF4-FFF2-40B4-BE49-F238E27FC236}">
                <a16:creationId xmlns:a16="http://schemas.microsoft.com/office/drawing/2014/main" id="{0A114182-DA7D-E847-9328-137D58A3B2F1}"/>
              </a:ext>
            </a:extLst>
          </p:cNvPr>
          <p:cNvSpPr txBox="1"/>
          <p:nvPr/>
        </p:nvSpPr>
        <p:spPr>
          <a:xfrm>
            <a:off x="962507" y="953018"/>
            <a:ext cx="925253" cy="246221"/>
          </a:xfrm>
          <a:prstGeom prst="rect">
            <a:avLst/>
          </a:prstGeom>
          <a:noFill/>
        </p:spPr>
        <p:txBody>
          <a:bodyPr wrap="none" rtlCol="0">
            <a:spAutoFit/>
          </a:bodyPr>
          <a:lstStyle/>
          <a:p>
            <a:r>
              <a:rPr lang="en-US" sz="1000" b="1" dirty="0">
                <a:solidFill>
                  <a:schemeClr val="bg1"/>
                </a:solidFill>
              </a:rPr>
              <a:t>GDP growth</a:t>
            </a:r>
          </a:p>
        </p:txBody>
      </p:sp>
    </p:spTree>
    <p:extLst>
      <p:ext uri="{BB962C8B-B14F-4D97-AF65-F5344CB8AC3E}">
        <p14:creationId xmlns:p14="http://schemas.microsoft.com/office/powerpoint/2010/main" val="2489345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4.2-Market Factors</a:t>
            </a:r>
            <a:endParaRPr lang="ko-KR" altLang="en-US" dirty="0"/>
          </a:p>
        </p:txBody>
      </p:sp>
      <p:sp>
        <p:nvSpPr>
          <p:cNvPr id="3" name="Text Placeholder 2"/>
          <p:cNvSpPr>
            <a:spLocks noGrp="1"/>
          </p:cNvSpPr>
          <p:nvPr>
            <p:ph type="body" sz="quarter" idx="11"/>
          </p:nvPr>
        </p:nvSpPr>
        <p:spPr/>
        <p:txBody>
          <a:bodyPr/>
          <a:lstStyle/>
          <a:p>
            <a:pPr lvl="0"/>
            <a:r>
              <a:rPr lang="en-US" altLang="ko-KR" dirty="0"/>
              <a:t>A rowdy crowd</a:t>
            </a:r>
          </a:p>
        </p:txBody>
      </p:sp>
      <p:graphicFrame>
        <p:nvGraphicFramePr>
          <p:cNvPr id="15" name="Table 14"/>
          <p:cNvGraphicFramePr>
            <a:graphicFrameLocks noGrp="1"/>
          </p:cNvGraphicFramePr>
          <p:nvPr>
            <p:extLst>
              <p:ext uri="{D42A27DB-BD31-4B8C-83A1-F6EECF244321}">
                <p14:modId xmlns:p14="http://schemas.microsoft.com/office/powerpoint/2010/main" val="1585735210"/>
              </p:ext>
            </p:extLst>
          </p:nvPr>
        </p:nvGraphicFramePr>
        <p:xfrm>
          <a:off x="501452" y="2427734"/>
          <a:ext cx="1548000" cy="518160"/>
        </p:xfrm>
        <a:graphic>
          <a:graphicData uri="http://schemas.openxmlformats.org/drawingml/2006/table">
            <a:tbl>
              <a:tblPr firstRow="1" bandRow="1">
                <a:tableStyleId>{5C22544A-7EE6-4342-B048-85BDC9FD1C3A}</a:tableStyleId>
              </a:tblPr>
              <a:tblGrid>
                <a:gridCol w="1548000">
                  <a:extLst>
                    <a:ext uri="{9D8B030D-6E8A-4147-A177-3AD203B41FA5}">
                      <a16:colId xmlns:a16="http://schemas.microsoft.com/office/drawing/2014/main" val="20000"/>
                    </a:ext>
                  </a:extLst>
                </a:gridCol>
              </a:tblGrid>
              <a:tr h="51816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Arial" pitchFamily="34" charset="0"/>
                          <a:cs typeface="Arial" pitchFamily="34" charset="0"/>
                        </a:rPr>
                        <a:t>Dutch </a:t>
                      </a:r>
                    </a:p>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a:solidFill>
                            <a:schemeClr val="bg1"/>
                          </a:solidFill>
                          <a:latin typeface="Arial" pitchFamily="34" charset="0"/>
                          <a:cs typeface="Arial" pitchFamily="34" charset="0"/>
                        </a:rPr>
                        <a:t>Efficiency?</a:t>
                      </a:r>
                      <a:endParaRPr lang="ko-KR" altLang="en-US" sz="1400" b="1" dirty="0">
                        <a:solidFill>
                          <a:schemeClr val="bg1"/>
                        </a:solidFill>
                        <a:latin typeface="Arial" pitchFamily="34" charset="0"/>
                        <a:cs typeface="Arial" pitchFamily="34" charset="0"/>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graphicFrame>
        <p:nvGraphicFramePr>
          <p:cNvPr id="16" name="Table 15"/>
          <p:cNvGraphicFramePr>
            <a:graphicFrameLocks noGrp="1"/>
          </p:cNvGraphicFramePr>
          <p:nvPr>
            <p:extLst>
              <p:ext uri="{D42A27DB-BD31-4B8C-83A1-F6EECF244321}">
                <p14:modId xmlns:p14="http://schemas.microsoft.com/office/powerpoint/2010/main" val="3506035128"/>
              </p:ext>
            </p:extLst>
          </p:nvPr>
        </p:nvGraphicFramePr>
        <p:xfrm>
          <a:off x="2157636" y="2427734"/>
          <a:ext cx="1548000" cy="518160"/>
        </p:xfrm>
        <a:graphic>
          <a:graphicData uri="http://schemas.openxmlformats.org/drawingml/2006/table">
            <a:tbl>
              <a:tblPr firstRow="1" bandRow="1">
                <a:tableStyleId>{5C22544A-7EE6-4342-B048-85BDC9FD1C3A}</a:tableStyleId>
              </a:tblPr>
              <a:tblGrid>
                <a:gridCol w="1548000">
                  <a:extLst>
                    <a:ext uri="{9D8B030D-6E8A-4147-A177-3AD203B41FA5}">
                      <a16:colId xmlns:a16="http://schemas.microsoft.com/office/drawing/2014/main" val="20000"/>
                    </a:ext>
                  </a:extLst>
                </a:gridCol>
              </a:tblGrid>
              <a:tr h="43946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err="1">
                          <a:solidFill>
                            <a:schemeClr val="bg1"/>
                          </a:solidFill>
                          <a:latin typeface="Arial" pitchFamily="34" charset="0"/>
                          <a:cs typeface="Arial" pitchFamily="34" charset="0"/>
                        </a:rPr>
                        <a:t>Mercadona</a:t>
                      </a:r>
                      <a:r>
                        <a:rPr lang="en-US" altLang="ko-KR" sz="1400" b="1" dirty="0">
                          <a:solidFill>
                            <a:schemeClr val="bg1"/>
                          </a:solidFill>
                          <a:latin typeface="Arial" pitchFamily="34" charset="0"/>
                          <a:cs typeface="Arial" pitchFamily="34" charset="0"/>
                        </a:rPr>
                        <a:t> Threat</a:t>
                      </a:r>
                      <a:endParaRPr lang="ko-KR" altLang="en-US" sz="1400" b="1" dirty="0">
                        <a:solidFill>
                          <a:schemeClr val="bg1"/>
                        </a:solidFill>
                        <a:latin typeface="Arial" pitchFamily="34" charset="0"/>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09468188"/>
              </p:ext>
            </p:extLst>
          </p:nvPr>
        </p:nvGraphicFramePr>
        <p:xfrm>
          <a:off x="3813820" y="2427734"/>
          <a:ext cx="1548000" cy="518160"/>
        </p:xfrm>
        <a:graphic>
          <a:graphicData uri="http://schemas.openxmlformats.org/drawingml/2006/table">
            <a:tbl>
              <a:tblPr firstRow="1" bandRow="1">
                <a:tableStyleId>{5C22544A-7EE6-4342-B048-85BDC9FD1C3A}</a:tableStyleId>
              </a:tblPr>
              <a:tblGrid>
                <a:gridCol w="1548000">
                  <a:extLst>
                    <a:ext uri="{9D8B030D-6E8A-4147-A177-3AD203B41FA5}">
                      <a16:colId xmlns:a16="http://schemas.microsoft.com/office/drawing/2014/main" val="20000"/>
                    </a:ext>
                  </a:extLst>
                </a:gridCol>
              </a:tblGrid>
              <a:tr h="518160">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400" b="1" dirty="0">
                          <a:solidFill>
                            <a:schemeClr val="bg1"/>
                          </a:solidFill>
                          <a:latin typeface="Arial" pitchFamily="34" charset="0"/>
                          <a:cs typeface="Arial" pitchFamily="34" charset="0"/>
                        </a:rPr>
                        <a:t>Southern</a:t>
                      </a:r>
                    </a:p>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400" b="1" dirty="0">
                          <a:solidFill>
                            <a:schemeClr val="bg1"/>
                          </a:solidFill>
                          <a:latin typeface="Arial" pitchFamily="34" charset="0"/>
                          <a:cs typeface="Arial" pitchFamily="34" charset="0"/>
                        </a:rPr>
                        <a:t>Powerhouse</a:t>
                      </a:r>
                      <a:endParaRPr lang="ko-KR" altLang="en-US" sz="1400" b="1" dirty="0">
                        <a:solidFill>
                          <a:schemeClr val="bg1"/>
                        </a:solidFill>
                        <a:latin typeface="Arial" pitchFamily="34" charset="0"/>
                        <a:cs typeface="Arial" pitchFamily="34" charset="0"/>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graphicFrame>
        <p:nvGraphicFramePr>
          <p:cNvPr id="18" name="Table 17"/>
          <p:cNvGraphicFramePr>
            <a:graphicFrameLocks noGrp="1"/>
          </p:cNvGraphicFramePr>
          <p:nvPr>
            <p:extLst>
              <p:ext uri="{D42A27DB-BD31-4B8C-83A1-F6EECF244321}">
                <p14:modId xmlns:p14="http://schemas.microsoft.com/office/powerpoint/2010/main" val="3549261351"/>
              </p:ext>
            </p:extLst>
          </p:nvPr>
        </p:nvGraphicFramePr>
        <p:xfrm>
          <a:off x="5470004" y="2427734"/>
          <a:ext cx="1548000" cy="518160"/>
        </p:xfrm>
        <a:graphic>
          <a:graphicData uri="http://schemas.openxmlformats.org/drawingml/2006/table">
            <a:tbl>
              <a:tblPr firstRow="1" bandRow="1">
                <a:tableStyleId>{5C22544A-7EE6-4342-B048-85BDC9FD1C3A}</a:tableStyleId>
              </a:tblPr>
              <a:tblGrid>
                <a:gridCol w="1548000">
                  <a:extLst>
                    <a:ext uri="{9D8B030D-6E8A-4147-A177-3AD203B41FA5}">
                      <a16:colId xmlns:a16="http://schemas.microsoft.com/office/drawing/2014/main" val="20000"/>
                    </a:ext>
                  </a:extLst>
                </a:gridCol>
              </a:tblGrid>
              <a:tr h="439464">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ko-KR" sz="1400" b="1" dirty="0" err="1">
                          <a:solidFill>
                            <a:schemeClr val="bg1"/>
                          </a:solidFill>
                          <a:latin typeface="Arial" pitchFamily="34" charset="0"/>
                          <a:cs typeface="Arial" pitchFamily="34" charset="0"/>
                        </a:rPr>
                        <a:t>Flavoured</a:t>
                      </a:r>
                      <a:r>
                        <a:rPr lang="en-US" altLang="ko-KR" sz="1400" b="1" dirty="0">
                          <a:solidFill>
                            <a:schemeClr val="bg1"/>
                          </a:solidFill>
                          <a:latin typeface="Arial" pitchFamily="34" charset="0"/>
                          <a:cs typeface="Arial" pitchFamily="34" charset="0"/>
                        </a:rPr>
                        <a:t> summers</a:t>
                      </a:r>
                      <a:endParaRPr lang="ko-KR" altLang="en-US" sz="1400" b="1" dirty="0">
                        <a:solidFill>
                          <a:schemeClr val="bg1"/>
                        </a:solidFill>
                        <a:latin typeface="Arial" pitchFamily="34" charset="0"/>
                        <a:cs typeface="Arial" pitchFamily="34" charset="0"/>
                      </a:endParaRPr>
                    </a:p>
                  </a:txBody>
                  <a:tcPr anchor="ctr">
                    <a:lnL w="19050" cap="flat" cmpd="sng" algn="ctr">
                      <a:solidFill>
                        <a:schemeClr val="accent4"/>
                      </a:solidFill>
                      <a:prstDash val="solid"/>
                      <a:round/>
                      <a:headEnd type="none" w="med" len="med"/>
                      <a:tailEnd type="none" w="med" len="med"/>
                    </a:lnL>
                    <a:lnR w="19050" cap="flat" cmpd="sng" algn="ctr">
                      <a:solidFill>
                        <a:schemeClr val="accent4"/>
                      </a:solidFill>
                      <a:prstDash val="solid"/>
                      <a:round/>
                      <a:headEnd type="none" w="med" len="med"/>
                      <a:tailEnd type="none" w="med" len="med"/>
                    </a:lnR>
                    <a:lnT w="19050" cap="flat" cmpd="sng" algn="ctr">
                      <a:solidFill>
                        <a:schemeClr val="accent4"/>
                      </a:solidFill>
                      <a:prstDash val="solid"/>
                      <a:round/>
                      <a:headEnd type="none" w="med" len="med"/>
                      <a:tailEnd type="none" w="med" len="med"/>
                    </a:lnT>
                    <a:lnB w="1905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solidFill>
                      <a:schemeClr val="accent4"/>
                    </a:solidFill>
                  </a:tcPr>
                </a:tc>
                <a:extLst>
                  <a:ext uri="{0D108BD9-81ED-4DB2-BD59-A6C34878D82A}">
                    <a16:rowId xmlns:a16="http://schemas.microsoft.com/office/drawing/2014/main" val="10000"/>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4224047521"/>
              </p:ext>
            </p:extLst>
          </p:nvPr>
        </p:nvGraphicFramePr>
        <p:xfrm>
          <a:off x="7126188" y="2427734"/>
          <a:ext cx="1548000" cy="504056"/>
        </p:xfrm>
        <a:graphic>
          <a:graphicData uri="http://schemas.openxmlformats.org/drawingml/2006/table">
            <a:tbl>
              <a:tblPr firstRow="1" bandRow="1">
                <a:tableStyleId>{5C22544A-7EE6-4342-B048-85BDC9FD1C3A}</a:tableStyleId>
              </a:tblPr>
              <a:tblGrid>
                <a:gridCol w="1548000">
                  <a:extLst>
                    <a:ext uri="{9D8B030D-6E8A-4147-A177-3AD203B41FA5}">
                      <a16:colId xmlns:a16="http://schemas.microsoft.com/office/drawing/2014/main" val="20000"/>
                    </a:ext>
                  </a:extLst>
                </a:gridCol>
              </a:tblGrid>
              <a:tr h="504056">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200" b="1" dirty="0">
                          <a:solidFill>
                            <a:schemeClr val="bg1"/>
                          </a:solidFill>
                          <a:latin typeface="Arial" pitchFamily="34" charset="0"/>
                          <a:cs typeface="Arial" pitchFamily="34" charset="0"/>
                        </a:rPr>
                        <a:t>Disruptions</a:t>
                      </a:r>
                    </a:p>
                    <a:p>
                      <a:pPr marL="0" marR="0" indent="0" algn="ctr" defTabSz="914400" rtl="0" eaLnBrk="1" fontAlgn="auto" latinLnBrk="1" hangingPunct="1">
                        <a:lnSpc>
                          <a:spcPct val="100000"/>
                        </a:lnSpc>
                        <a:spcBef>
                          <a:spcPts val="0"/>
                        </a:spcBef>
                        <a:spcAft>
                          <a:spcPts val="0"/>
                        </a:spcAft>
                        <a:buClrTx/>
                        <a:buSzTx/>
                        <a:buFontTx/>
                        <a:buNone/>
                        <a:tabLst/>
                        <a:defRPr/>
                      </a:pPr>
                      <a:r>
                        <a:rPr lang="en-GB" altLang="ko-KR" sz="1200" b="1" dirty="0">
                          <a:solidFill>
                            <a:schemeClr val="bg1"/>
                          </a:solidFill>
                          <a:latin typeface="Arial" pitchFamily="34" charset="0"/>
                          <a:cs typeface="Arial" pitchFamily="34" charset="0"/>
                        </a:rPr>
                        <a:t>Ahead</a:t>
                      </a:r>
                      <a:endParaRPr lang="ko-KR" altLang="en-US" sz="1200" b="1" dirty="0">
                        <a:solidFill>
                          <a:schemeClr val="bg1"/>
                        </a:solidFill>
                        <a:latin typeface="Arial" pitchFamily="34" charset="0"/>
                        <a:cs typeface="Arial" pitchFamily="34" charset="0"/>
                      </a:endParaRPr>
                    </a:p>
                  </a:txBody>
                  <a:tcPr anchor="ctr">
                    <a:lnL w="19050" cap="flat" cmpd="sng" algn="ctr">
                      <a:solidFill>
                        <a:schemeClr val="accent2"/>
                      </a:solidFill>
                      <a:prstDash val="solid"/>
                      <a:round/>
                      <a:headEnd type="none" w="med" len="med"/>
                      <a:tailEnd type="none" w="med" len="med"/>
                    </a:lnL>
                    <a:lnR w="19050" cap="flat" cmpd="sng" algn="ctr">
                      <a:solidFill>
                        <a:schemeClr val="accent2"/>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bl>
          </a:graphicData>
        </a:graphic>
      </p:graphicFrame>
      <p:sp>
        <p:nvSpPr>
          <p:cNvPr id="4" name="Chevron 3"/>
          <p:cNvSpPr/>
          <p:nvPr/>
        </p:nvSpPr>
        <p:spPr>
          <a:xfrm>
            <a:off x="486274" y="1367038"/>
            <a:ext cx="1762419" cy="484632"/>
          </a:xfrm>
          <a:prstGeom prst="chevron">
            <a:avLst>
              <a:gd name="adj" fmla="val 382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Chevron 24"/>
          <p:cNvSpPr/>
          <p:nvPr/>
        </p:nvSpPr>
        <p:spPr>
          <a:xfrm>
            <a:off x="2136205" y="1367038"/>
            <a:ext cx="1762419" cy="484632"/>
          </a:xfrm>
          <a:prstGeom prst="chevron">
            <a:avLst>
              <a:gd name="adj" fmla="val 3820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6" name="Chevron 25"/>
          <p:cNvSpPr/>
          <p:nvPr/>
        </p:nvSpPr>
        <p:spPr>
          <a:xfrm>
            <a:off x="3786136" y="1367038"/>
            <a:ext cx="1762419" cy="484632"/>
          </a:xfrm>
          <a:prstGeom prst="chevron">
            <a:avLst>
              <a:gd name="adj" fmla="val 382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chemeClr val="bg1"/>
                </a:solidFill>
                <a:latin typeface="Arial" pitchFamily="34" charset="0"/>
                <a:cs typeface="Arial" pitchFamily="34" charset="0"/>
              </a:rPr>
              <a:t>Regional preference</a:t>
            </a:r>
            <a:endParaRPr lang="ko-KR" altLang="en-US" sz="1200" b="1" dirty="0">
              <a:solidFill>
                <a:schemeClr val="bg1"/>
              </a:solidFill>
              <a:latin typeface="Arial" pitchFamily="34" charset="0"/>
              <a:cs typeface="Arial" pitchFamily="34" charset="0"/>
            </a:endParaRPr>
          </a:p>
        </p:txBody>
      </p:sp>
      <p:sp>
        <p:nvSpPr>
          <p:cNvPr id="27" name="Chevron 26"/>
          <p:cNvSpPr/>
          <p:nvPr/>
        </p:nvSpPr>
        <p:spPr>
          <a:xfrm>
            <a:off x="5436067" y="1367038"/>
            <a:ext cx="1762419" cy="484632"/>
          </a:xfrm>
          <a:prstGeom prst="chevron">
            <a:avLst>
              <a:gd name="adj" fmla="val 38208"/>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8" name="Chevron 27"/>
          <p:cNvSpPr/>
          <p:nvPr/>
        </p:nvSpPr>
        <p:spPr>
          <a:xfrm>
            <a:off x="7085997" y="1367038"/>
            <a:ext cx="1762419" cy="484632"/>
          </a:xfrm>
          <a:prstGeom prst="chevron">
            <a:avLst>
              <a:gd name="adj" fmla="val 3820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20" name="Down Arrow 19"/>
          <p:cNvSpPr/>
          <p:nvPr/>
        </p:nvSpPr>
        <p:spPr>
          <a:xfrm>
            <a:off x="1154294" y="1958535"/>
            <a:ext cx="242316" cy="345188"/>
          </a:xfrm>
          <a:prstGeom prst="downArrow">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Down Arrow 29"/>
          <p:cNvSpPr/>
          <p:nvPr/>
        </p:nvSpPr>
        <p:spPr>
          <a:xfrm>
            <a:off x="4466662" y="1958535"/>
            <a:ext cx="242316" cy="345188"/>
          </a:xfrm>
          <a:prstGeom prst="downArrow">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1" name="Down Arrow 30"/>
          <p:cNvSpPr/>
          <p:nvPr/>
        </p:nvSpPr>
        <p:spPr>
          <a:xfrm>
            <a:off x="2810478" y="1958535"/>
            <a:ext cx="242316" cy="345188"/>
          </a:xfrm>
          <a:prstGeom prst="downArrow">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solidFill>
            </a:endParaRPr>
          </a:p>
        </p:txBody>
      </p:sp>
      <p:sp>
        <p:nvSpPr>
          <p:cNvPr id="32" name="Down Arrow 31"/>
          <p:cNvSpPr/>
          <p:nvPr/>
        </p:nvSpPr>
        <p:spPr>
          <a:xfrm>
            <a:off x="6122846" y="1958535"/>
            <a:ext cx="242316" cy="345188"/>
          </a:xfrm>
          <a:prstGeom prst="downArrow">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accent4"/>
              </a:solidFill>
            </a:endParaRPr>
          </a:p>
        </p:txBody>
      </p:sp>
      <p:sp>
        <p:nvSpPr>
          <p:cNvPr id="33" name="Down Arrow 32"/>
          <p:cNvSpPr/>
          <p:nvPr/>
        </p:nvSpPr>
        <p:spPr>
          <a:xfrm>
            <a:off x="7779030" y="1958535"/>
            <a:ext cx="242316" cy="345188"/>
          </a:xfrm>
          <a:prstGeom prst="downArrow">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4" name="TextBox 33"/>
          <p:cNvSpPr txBox="1"/>
          <p:nvPr/>
        </p:nvSpPr>
        <p:spPr>
          <a:xfrm>
            <a:off x="717315" y="1390005"/>
            <a:ext cx="1300338" cy="461665"/>
          </a:xfrm>
          <a:prstGeom prst="rect">
            <a:avLst/>
          </a:prstGeom>
          <a:noFill/>
        </p:spPr>
        <p:txBody>
          <a:bodyPr wrap="square" rtlCol="0">
            <a:spAutoFit/>
          </a:bodyPr>
          <a:lstStyle/>
          <a:p>
            <a:pPr algn="ctr"/>
            <a:r>
              <a:rPr lang="en-US" altLang="ko-KR" sz="1200" b="1" dirty="0">
                <a:solidFill>
                  <a:schemeClr val="bg1"/>
                </a:solidFill>
                <a:latin typeface="Arial" pitchFamily="34" charset="0"/>
                <a:cs typeface="Arial" pitchFamily="34" charset="0"/>
              </a:rPr>
              <a:t>Strong position</a:t>
            </a:r>
            <a:endParaRPr lang="ko-KR" altLang="en-US" sz="1200" b="1" dirty="0">
              <a:solidFill>
                <a:schemeClr val="bg1"/>
              </a:solidFill>
              <a:latin typeface="Arial" pitchFamily="34" charset="0"/>
              <a:cs typeface="Arial" pitchFamily="34" charset="0"/>
            </a:endParaRPr>
          </a:p>
        </p:txBody>
      </p:sp>
      <p:sp>
        <p:nvSpPr>
          <p:cNvPr id="36" name="TextBox 35"/>
          <p:cNvSpPr txBox="1"/>
          <p:nvPr/>
        </p:nvSpPr>
        <p:spPr>
          <a:xfrm>
            <a:off x="2377749" y="1397224"/>
            <a:ext cx="1300338" cy="461665"/>
          </a:xfrm>
          <a:prstGeom prst="rect">
            <a:avLst/>
          </a:prstGeom>
          <a:noFill/>
        </p:spPr>
        <p:txBody>
          <a:bodyPr wrap="square" rtlCol="0">
            <a:spAutoFit/>
          </a:bodyPr>
          <a:lstStyle/>
          <a:p>
            <a:pPr algn="ctr"/>
            <a:r>
              <a:rPr lang="en-US" altLang="ko-KR" sz="1200" b="1" dirty="0">
                <a:solidFill>
                  <a:schemeClr val="bg1"/>
                </a:solidFill>
                <a:latin typeface="Arial" pitchFamily="34" charset="0"/>
                <a:cs typeface="Arial" pitchFamily="34" charset="0"/>
              </a:rPr>
              <a:t>Supermarket attack</a:t>
            </a:r>
            <a:endParaRPr lang="ko-KR" altLang="en-US" sz="1200" b="1" dirty="0">
              <a:solidFill>
                <a:schemeClr val="bg1"/>
              </a:solidFill>
              <a:latin typeface="Arial" pitchFamily="34" charset="0"/>
              <a:cs typeface="Arial" pitchFamily="34" charset="0"/>
            </a:endParaRPr>
          </a:p>
        </p:txBody>
      </p:sp>
      <p:sp>
        <p:nvSpPr>
          <p:cNvPr id="37" name="TextBox 36"/>
          <p:cNvSpPr txBox="1"/>
          <p:nvPr/>
        </p:nvSpPr>
        <p:spPr>
          <a:xfrm>
            <a:off x="5734273" y="1466948"/>
            <a:ext cx="1204428" cy="307777"/>
          </a:xfrm>
          <a:prstGeom prst="rect">
            <a:avLst/>
          </a:prstGeom>
          <a:noFill/>
        </p:spPr>
        <p:txBody>
          <a:bodyPr wrap="square" rtlCol="0">
            <a:spAutoFit/>
          </a:bodyPr>
          <a:lstStyle/>
          <a:p>
            <a:pPr algn="ctr"/>
            <a:r>
              <a:rPr lang="en-US" altLang="ko-KR" sz="1400" b="1" dirty="0">
                <a:solidFill>
                  <a:schemeClr val="bg1"/>
                </a:solidFill>
                <a:latin typeface="Arial" pitchFamily="34" charset="0"/>
                <a:cs typeface="Arial" pitchFamily="34" charset="0"/>
              </a:rPr>
              <a:t>Seasonality</a:t>
            </a:r>
            <a:endParaRPr lang="ko-KR" altLang="en-US" sz="1400" b="1" dirty="0">
              <a:solidFill>
                <a:schemeClr val="bg1"/>
              </a:solidFill>
              <a:latin typeface="Arial" pitchFamily="34" charset="0"/>
              <a:cs typeface="Arial" pitchFamily="34" charset="0"/>
            </a:endParaRPr>
          </a:p>
        </p:txBody>
      </p:sp>
      <p:pic>
        <p:nvPicPr>
          <p:cNvPr id="24" name="Picture 23" descr="Comparativa de precios entre Steinburg y Mahou">
            <a:extLst>
              <a:ext uri="{FF2B5EF4-FFF2-40B4-BE49-F238E27FC236}">
                <a16:creationId xmlns:a16="http://schemas.microsoft.com/office/drawing/2014/main" id="{53F34FCC-D558-4412-82A5-2E68B7C3C67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55208" y="3238633"/>
            <a:ext cx="1552856" cy="1386419"/>
          </a:xfrm>
          <a:prstGeom prst="rect">
            <a:avLst/>
          </a:prstGeom>
          <a:noFill/>
          <a:ln>
            <a:noFill/>
          </a:ln>
        </p:spPr>
      </p:pic>
      <p:pic>
        <p:nvPicPr>
          <p:cNvPr id="1026" name="Picture 2">
            <a:extLst>
              <a:ext uri="{FF2B5EF4-FFF2-40B4-BE49-F238E27FC236}">
                <a16:creationId xmlns:a16="http://schemas.microsoft.com/office/drawing/2014/main" id="{3A9DEE16-2D45-49B9-AEDD-02816AFA97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0004" y="3238634"/>
            <a:ext cx="1551779" cy="138501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5F1E9AF-60EF-4868-9EC1-AD57715F4D76}"/>
              </a:ext>
            </a:extLst>
          </p:cNvPr>
          <p:cNvPicPr/>
          <p:nvPr/>
        </p:nvPicPr>
        <p:blipFill rotWithShape="1">
          <a:blip r:embed="rId4"/>
          <a:srcRect l="22979" t="19155" r="23002" b="9611"/>
          <a:stretch/>
        </p:blipFill>
        <p:spPr>
          <a:xfrm>
            <a:off x="3813820" y="3238634"/>
            <a:ext cx="1548000" cy="1386419"/>
          </a:xfrm>
          <a:prstGeom prst="rect">
            <a:avLst/>
          </a:prstGeom>
        </p:spPr>
      </p:pic>
      <p:pic>
        <p:nvPicPr>
          <p:cNvPr id="1028" name="Picture 4" descr="Image result for heineken">
            <a:extLst>
              <a:ext uri="{FF2B5EF4-FFF2-40B4-BE49-F238E27FC236}">
                <a16:creationId xmlns:a16="http://schemas.microsoft.com/office/drawing/2014/main" id="{B0D12B3B-2A99-4108-B78F-72B9BD4C85C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t="1" r="46889" b="14191"/>
          <a:stretch/>
        </p:blipFill>
        <p:spPr bwMode="auto">
          <a:xfrm>
            <a:off x="501451" y="3238633"/>
            <a:ext cx="1547999" cy="13864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icture for representational purpose only">
            <a:extLst>
              <a:ext uri="{FF2B5EF4-FFF2-40B4-BE49-F238E27FC236}">
                <a16:creationId xmlns:a16="http://schemas.microsoft.com/office/drawing/2014/main" id="{7FB64910-CCC4-494C-A694-29C15015882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205" r="1901" b="1329"/>
          <a:stretch/>
        </p:blipFill>
        <p:spPr bwMode="auto">
          <a:xfrm>
            <a:off x="7126187" y="3235168"/>
            <a:ext cx="1547999" cy="1385017"/>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20CAD0E-81E4-4D3C-803C-1AE77F0F39EB}"/>
              </a:ext>
            </a:extLst>
          </p:cNvPr>
          <p:cNvSpPr txBox="1"/>
          <p:nvPr/>
        </p:nvSpPr>
        <p:spPr>
          <a:xfrm>
            <a:off x="7297972" y="1381124"/>
            <a:ext cx="1204428" cy="461665"/>
          </a:xfrm>
          <a:prstGeom prst="rect">
            <a:avLst/>
          </a:prstGeom>
          <a:noFill/>
        </p:spPr>
        <p:txBody>
          <a:bodyPr wrap="square" rtlCol="0">
            <a:spAutoFit/>
          </a:bodyPr>
          <a:lstStyle/>
          <a:p>
            <a:pPr algn="ctr"/>
            <a:r>
              <a:rPr lang="en-US" altLang="ko-KR" sz="1200" b="1" dirty="0">
                <a:solidFill>
                  <a:schemeClr val="bg1"/>
                </a:solidFill>
                <a:latin typeface="Arial" pitchFamily="34" charset="0"/>
                <a:cs typeface="Arial" pitchFamily="34" charset="0"/>
              </a:rPr>
              <a:t>Market</a:t>
            </a:r>
          </a:p>
          <a:p>
            <a:pPr algn="ctr"/>
            <a:r>
              <a:rPr lang="en-US" altLang="ko-KR" sz="1200" b="1" dirty="0">
                <a:solidFill>
                  <a:schemeClr val="bg1"/>
                </a:solidFill>
                <a:latin typeface="Arial" pitchFamily="34" charset="0"/>
                <a:cs typeface="Arial" pitchFamily="34" charset="0"/>
              </a:rPr>
              <a:t>Downturn</a:t>
            </a:r>
            <a:endParaRPr lang="ko-KR" altLang="en-US" sz="1200" b="1"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7240491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44342"/>
        </a:solidFill>
        <a:effectLst/>
      </p:bgPr>
    </p:bg>
    <p:spTree>
      <p:nvGrpSpPr>
        <p:cNvPr id="1" name=""/>
        <p:cNvGrpSpPr/>
        <p:nvPr/>
      </p:nvGrpSpPr>
      <p:grpSpPr>
        <a:xfrm>
          <a:off x="0" y="0"/>
          <a:ext cx="0" cy="0"/>
          <a:chOff x="0" y="0"/>
          <a:chExt cx="0" cy="0"/>
        </a:xfrm>
      </p:grpSpPr>
      <p:sp>
        <p:nvSpPr>
          <p:cNvPr id="3" name="Title 2"/>
          <p:cNvSpPr txBox="1">
            <a:spLocks/>
          </p:cNvSpPr>
          <p:nvPr/>
        </p:nvSpPr>
        <p:spPr>
          <a:xfrm>
            <a:off x="4032448" y="339502"/>
            <a:ext cx="5111552" cy="576064"/>
          </a:xfrm>
          <a:prstGeom prst="rect">
            <a:avLst/>
          </a:prstGeom>
        </p:spPr>
        <p:txBody>
          <a:bodyPr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dirty="0">
                <a:solidFill>
                  <a:schemeClr val="accent2"/>
                </a:solidFill>
                <a:cs typeface="Arial" pitchFamily="34" charset="0"/>
              </a:rPr>
              <a:t>Agenda Style</a:t>
            </a:r>
          </a:p>
        </p:txBody>
      </p:sp>
      <p:grpSp>
        <p:nvGrpSpPr>
          <p:cNvPr id="12" name="Group 11"/>
          <p:cNvGrpSpPr/>
          <p:nvPr/>
        </p:nvGrpSpPr>
        <p:grpSpPr>
          <a:xfrm>
            <a:off x="3480374" y="1203598"/>
            <a:ext cx="5328592" cy="755937"/>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39" y="1383471"/>
              <a:ext cx="4428492" cy="576064"/>
              <a:chOff x="4572000" y="1743934"/>
              <a:chExt cx="4428492"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8" name="Group 17"/>
          <p:cNvGrpSpPr/>
          <p:nvPr/>
        </p:nvGrpSpPr>
        <p:grpSpPr>
          <a:xfrm>
            <a:off x="3122111" y="2111871"/>
            <a:ext cx="5328592" cy="755937"/>
            <a:chOff x="3414539" y="1203598"/>
            <a:chExt cx="5328592" cy="755937"/>
          </a:xfrm>
        </p:grpSpPr>
        <p:grpSp>
          <p:nvGrpSpPr>
            <p:cNvPr id="19" name="Group 18"/>
            <p:cNvGrpSpPr/>
            <p:nvPr/>
          </p:nvGrpSpPr>
          <p:grpSpPr>
            <a:xfrm>
              <a:off x="3414539" y="1203598"/>
              <a:ext cx="3816400" cy="576064"/>
              <a:chOff x="4572000" y="1743933"/>
              <a:chExt cx="3816400" cy="576064"/>
            </a:xfrm>
            <a:solidFill>
              <a:srgbClr val="FFC000"/>
            </a:solidFill>
          </p:grpSpPr>
          <p:sp>
            <p:nvSpPr>
              <p:cNvPr id="23" name="Rectangle 22"/>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Isosceles Triangle 23"/>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Isosceles Triangle 24"/>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 name="Group 19"/>
            <p:cNvGrpSpPr/>
            <p:nvPr/>
          </p:nvGrpSpPr>
          <p:grpSpPr>
            <a:xfrm>
              <a:off x="4314639" y="1383471"/>
              <a:ext cx="4428492" cy="576064"/>
              <a:chOff x="4572000" y="1743934"/>
              <a:chExt cx="4428492" cy="576064"/>
            </a:xfrm>
            <a:solidFill>
              <a:schemeClr val="bg1">
                <a:lumMod val="95000"/>
              </a:schemeClr>
            </a:solidFill>
          </p:grpSpPr>
          <p:sp>
            <p:nvSpPr>
              <p:cNvPr id="21" name="Rectangle 20"/>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Isosceles Triangle 21"/>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26" name="Group 25"/>
          <p:cNvGrpSpPr/>
          <p:nvPr/>
        </p:nvGrpSpPr>
        <p:grpSpPr>
          <a:xfrm>
            <a:off x="2763849" y="3020144"/>
            <a:ext cx="5328592" cy="755937"/>
            <a:chOff x="3414539" y="1203598"/>
            <a:chExt cx="5328592" cy="755937"/>
          </a:xfrm>
        </p:grpSpPr>
        <p:grpSp>
          <p:nvGrpSpPr>
            <p:cNvPr id="27" name="Group 26"/>
            <p:cNvGrpSpPr/>
            <p:nvPr/>
          </p:nvGrpSpPr>
          <p:grpSpPr>
            <a:xfrm>
              <a:off x="3414539" y="1203598"/>
              <a:ext cx="3816400" cy="576064"/>
              <a:chOff x="4572000" y="1743933"/>
              <a:chExt cx="3816400" cy="576064"/>
            </a:xfrm>
            <a:solidFill>
              <a:srgbClr val="FFC000"/>
            </a:solidFill>
          </p:grpSpPr>
          <p:sp>
            <p:nvSpPr>
              <p:cNvPr id="31" name="Rectangle 30"/>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2" name="Isosceles Triangle 31"/>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sp>
            <p:nvSpPr>
              <p:cNvPr id="33" name="Isosceles Triangle 32"/>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8" name="Group 27"/>
            <p:cNvGrpSpPr/>
            <p:nvPr/>
          </p:nvGrpSpPr>
          <p:grpSpPr>
            <a:xfrm>
              <a:off x="4314639" y="1383471"/>
              <a:ext cx="4428492" cy="576064"/>
              <a:chOff x="4572000" y="1743934"/>
              <a:chExt cx="4428492" cy="576064"/>
            </a:xfrm>
            <a:solidFill>
              <a:schemeClr val="bg1">
                <a:lumMod val="95000"/>
              </a:schemeClr>
            </a:solidFill>
          </p:grpSpPr>
          <p:sp>
            <p:nvSpPr>
              <p:cNvPr id="29" name="Rectangle 28"/>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Isosceles Triangle 29"/>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34" name="Group 33"/>
          <p:cNvGrpSpPr/>
          <p:nvPr/>
        </p:nvGrpSpPr>
        <p:grpSpPr>
          <a:xfrm>
            <a:off x="2405587" y="3928417"/>
            <a:ext cx="5328592" cy="755937"/>
            <a:chOff x="3414539" y="1203598"/>
            <a:chExt cx="5328592" cy="755937"/>
          </a:xfrm>
        </p:grpSpPr>
        <p:grpSp>
          <p:nvGrpSpPr>
            <p:cNvPr id="35" name="Group 34"/>
            <p:cNvGrpSpPr/>
            <p:nvPr/>
          </p:nvGrpSpPr>
          <p:grpSpPr>
            <a:xfrm>
              <a:off x="3414539" y="1203598"/>
              <a:ext cx="3816400" cy="576064"/>
              <a:chOff x="4572000" y="1743933"/>
              <a:chExt cx="3816400" cy="576064"/>
            </a:xfrm>
            <a:solidFill>
              <a:srgbClr val="FFC000"/>
            </a:solidFill>
          </p:grpSpPr>
          <p:sp>
            <p:nvSpPr>
              <p:cNvPr id="39" name="Rectangle 38"/>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Isosceles Triangle 39"/>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Isosceles Triangle 40"/>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6" name="Group 35"/>
            <p:cNvGrpSpPr/>
            <p:nvPr/>
          </p:nvGrpSpPr>
          <p:grpSpPr>
            <a:xfrm>
              <a:off x="4314639" y="1383471"/>
              <a:ext cx="4428492" cy="576064"/>
              <a:chOff x="4572000" y="1743934"/>
              <a:chExt cx="4428492" cy="576064"/>
            </a:xfrm>
            <a:solidFill>
              <a:schemeClr val="bg1">
                <a:lumMod val="95000"/>
              </a:schemeClr>
            </a:solidFill>
          </p:grpSpPr>
          <p:sp>
            <p:nvSpPr>
              <p:cNvPr id="37" name="Rectangle 36"/>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8" name="Isosceles Triangle 37"/>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3695748" y="1260765"/>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01</a:t>
            </a:r>
            <a:endParaRPr lang="ko-KR" altLang="en-US" sz="2400" b="1" dirty="0">
              <a:solidFill>
                <a:schemeClr val="bg1"/>
              </a:solidFill>
              <a:cs typeface="Arial" pitchFamily="34" charset="0"/>
            </a:endParaRPr>
          </a:p>
        </p:txBody>
      </p:sp>
      <p:sp>
        <p:nvSpPr>
          <p:cNvPr id="43" name="TextBox 42"/>
          <p:cNvSpPr txBox="1"/>
          <p:nvPr/>
        </p:nvSpPr>
        <p:spPr>
          <a:xfrm>
            <a:off x="3342756" y="2169038"/>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02</a:t>
            </a:r>
            <a:endParaRPr lang="ko-KR" altLang="en-US" sz="2400" b="1" dirty="0">
              <a:solidFill>
                <a:schemeClr val="bg1"/>
              </a:solidFill>
              <a:cs typeface="Arial" pitchFamily="34" charset="0"/>
            </a:endParaRPr>
          </a:p>
        </p:txBody>
      </p:sp>
      <p:sp>
        <p:nvSpPr>
          <p:cNvPr id="44" name="TextBox 43"/>
          <p:cNvSpPr txBox="1"/>
          <p:nvPr/>
        </p:nvSpPr>
        <p:spPr>
          <a:xfrm>
            <a:off x="2989765" y="3077311"/>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03</a:t>
            </a:r>
            <a:endParaRPr lang="ko-KR" altLang="en-US" sz="2400" b="1" dirty="0">
              <a:solidFill>
                <a:schemeClr val="bg1"/>
              </a:solidFill>
              <a:cs typeface="Arial" pitchFamily="34" charset="0"/>
            </a:endParaRPr>
          </a:p>
        </p:txBody>
      </p:sp>
      <p:sp>
        <p:nvSpPr>
          <p:cNvPr id="45" name="TextBox 44"/>
          <p:cNvSpPr txBox="1"/>
          <p:nvPr/>
        </p:nvSpPr>
        <p:spPr>
          <a:xfrm>
            <a:off x="2636774" y="3985584"/>
            <a:ext cx="608526" cy="461665"/>
          </a:xfrm>
          <a:prstGeom prst="rect">
            <a:avLst/>
          </a:prstGeom>
          <a:noFill/>
        </p:spPr>
        <p:txBody>
          <a:bodyPr wrap="square" rtlCol="0">
            <a:spAutoFit/>
          </a:bodyPr>
          <a:lstStyle/>
          <a:p>
            <a:pPr algn="ctr"/>
            <a:r>
              <a:rPr lang="en-US" altLang="ko-KR" sz="2400" b="1" dirty="0">
                <a:solidFill>
                  <a:schemeClr val="bg1"/>
                </a:solidFill>
                <a:cs typeface="Arial" pitchFamily="34" charset="0"/>
              </a:rPr>
              <a:t>04</a:t>
            </a:r>
            <a:endParaRPr lang="ko-KR" altLang="en-US" sz="2400" b="1" dirty="0">
              <a:solidFill>
                <a:schemeClr val="bg1"/>
              </a:solidFill>
              <a:cs typeface="Arial" pitchFamily="34" charset="0"/>
            </a:endParaRPr>
          </a:p>
        </p:txBody>
      </p:sp>
      <p:grpSp>
        <p:nvGrpSpPr>
          <p:cNvPr id="17" name="Group 16"/>
          <p:cNvGrpSpPr/>
          <p:nvPr/>
        </p:nvGrpSpPr>
        <p:grpSpPr>
          <a:xfrm>
            <a:off x="4733779" y="1402521"/>
            <a:ext cx="3716924" cy="534690"/>
            <a:chOff x="4667944" y="1383471"/>
            <a:chExt cx="3716924" cy="534690"/>
          </a:xfrm>
        </p:grpSpPr>
        <p:sp>
          <p:nvSpPr>
            <p:cNvPr id="46" name="TextBox 45"/>
            <p:cNvSpPr txBox="1"/>
            <p:nvPr/>
          </p:nvSpPr>
          <p:spPr>
            <a:xfrm>
              <a:off x="4667944" y="1641162"/>
              <a:ext cx="3307035"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General overview of the beer industry</a:t>
              </a:r>
            </a:p>
          </p:txBody>
        </p:sp>
        <p:sp>
          <p:nvSpPr>
            <p:cNvPr id="47" name="TextBox 46"/>
            <p:cNvSpPr txBox="1"/>
            <p:nvPr/>
          </p:nvSpPr>
          <p:spPr>
            <a:xfrm>
              <a:off x="4667944" y="1383471"/>
              <a:ext cx="3716924"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Market Overview</a:t>
              </a:r>
              <a:endParaRPr lang="ko-KR" altLang="en-US" sz="1200" b="1" dirty="0">
                <a:solidFill>
                  <a:schemeClr val="tx1">
                    <a:lumMod val="75000"/>
                    <a:lumOff val="25000"/>
                  </a:schemeClr>
                </a:solidFill>
                <a:cs typeface="Arial" pitchFamily="34" charset="0"/>
              </a:endParaRPr>
            </a:p>
          </p:txBody>
        </p:sp>
      </p:grpSp>
      <p:grpSp>
        <p:nvGrpSpPr>
          <p:cNvPr id="49" name="Group 48"/>
          <p:cNvGrpSpPr/>
          <p:nvPr/>
        </p:nvGrpSpPr>
        <p:grpSpPr>
          <a:xfrm>
            <a:off x="4380474" y="2314068"/>
            <a:ext cx="3716924" cy="534690"/>
            <a:chOff x="4667944" y="1383471"/>
            <a:chExt cx="3716924" cy="534690"/>
          </a:xfrm>
        </p:grpSpPr>
        <p:sp>
          <p:nvSpPr>
            <p:cNvPr id="50" name="TextBox 49"/>
            <p:cNvSpPr txBox="1"/>
            <p:nvPr/>
          </p:nvSpPr>
          <p:spPr>
            <a:xfrm>
              <a:off x="4667944" y="1641162"/>
              <a:ext cx="3307035"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Position in the market</a:t>
              </a:r>
            </a:p>
          </p:txBody>
        </p:sp>
        <p:sp>
          <p:nvSpPr>
            <p:cNvPr id="51" name="TextBox 50"/>
            <p:cNvSpPr txBox="1"/>
            <p:nvPr/>
          </p:nvSpPr>
          <p:spPr>
            <a:xfrm>
              <a:off x="4667944" y="1383471"/>
              <a:ext cx="3716924"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Manufacturer 2</a:t>
              </a:r>
              <a:endParaRPr lang="ko-KR" altLang="en-US" sz="1200" b="1" dirty="0">
                <a:solidFill>
                  <a:schemeClr val="tx1">
                    <a:lumMod val="75000"/>
                    <a:lumOff val="25000"/>
                  </a:schemeClr>
                </a:solidFill>
                <a:cs typeface="Arial" pitchFamily="34" charset="0"/>
              </a:endParaRPr>
            </a:p>
          </p:txBody>
        </p:sp>
      </p:grpSp>
      <p:grpSp>
        <p:nvGrpSpPr>
          <p:cNvPr id="52" name="Group 51"/>
          <p:cNvGrpSpPr/>
          <p:nvPr/>
        </p:nvGrpSpPr>
        <p:grpSpPr>
          <a:xfrm>
            <a:off x="4027169" y="3225615"/>
            <a:ext cx="3716924" cy="534690"/>
            <a:chOff x="4667944" y="1383471"/>
            <a:chExt cx="3716924" cy="534690"/>
          </a:xfrm>
        </p:grpSpPr>
        <p:sp>
          <p:nvSpPr>
            <p:cNvPr id="53" name="TextBox 52"/>
            <p:cNvSpPr txBox="1"/>
            <p:nvPr/>
          </p:nvSpPr>
          <p:spPr>
            <a:xfrm>
              <a:off x="4667944" y="1641162"/>
              <a:ext cx="3307035"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Current and Recommended segmentation </a:t>
              </a:r>
            </a:p>
          </p:txBody>
        </p:sp>
        <p:sp>
          <p:nvSpPr>
            <p:cNvPr id="54" name="TextBox 53"/>
            <p:cNvSpPr txBox="1"/>
            <p:nvPr/>
          </p:nvSpPr>
          <p:spPr>
            <a:xfrm>
              <a:off x="4667944" y="1383471"/>
              <a:ext cx="3716924"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Segmentation</a:t>
              </a:r>
            </a:p>
          </p:txBody>
        </p:sp>
      </p:grpSp>
      <p:grpSp>
        <p:nvGrpSpPr>
          <p:cNvPr id="55" name="Group 54"/>
          <p:cNvGrpSpPr/>
          <p:nvPr/>
        </p:nvGrpSpPr>
        <p:grpSpPr>
          <a:xfrm>
            <a:off x="3673864" y="4137162"/>
            <a:ext cx="3716924" cy="534690"/>
            <a:chOff x="4667944" y="1383471"/>
            <a:chExt cx="3716924" cy="534690"/>
          </a:xfrm>
        </p:grpSpPr>
        <p:sp>
          <p:nvSpPr>
            <p:cNvPr id="56" name="TextBox 55"/>
            <p:cNvSpPr txBox="1"/>
            <p:nvPr/>
          </p:nvSpPr>
          <p:spPr>
            <a:xfrm>
              <a:off x="4667944" y="1641162"/>
              <a:ext cx="3307035" cy="276999"/>
            </a:xfrm>
            <a:prstGeom prst="rect">
              <a:avLst/>
            </a:prstGeom>
            <a:noFill/>
          </p:spPr>
          <p:txBody>
            <a:bodyPr wrap="square" rtlCol="0">
              <a:spAutoFit/>
            </a:bodyPr>
            <a:lstStyle/>
            <a:p>
              <a:r>
                <a:rPr lang="en-US" altLang="ko-KR" sz="1200" dirty="0">
                  <a:solidFill>
                    <a:schemeClr val="tx1">
                      <a:lumMod val="75000"/>
                      <a:lumOff val="25000"/>
                    </a:schemeClr>
                  </a:solidFill>
                  <a:cs typeface="Arial" pitchFamily="34" charset="0"/>
                </a:rPr>
                <a:t>Forecasting and recommendations</a:t>
              </a:r>
            </a:p>
          </p:txBody>
        </p:sp>
        <p:sp>
          <p:nvSpPr>
            <p:cNvPr id="57" name="TextBox 56"/>
            <p:cNvSpPr txBox="1"/>
            <p:nvPr/>
          </p:nvSpPr>
          <p:spPr>
            <a:xfrm>
              <a:off x="4667944" y="1383471"/>
              <a:ext cx="3716924" cy="276999"/>
            </a:xfrm>
            <a:prstGeom prst="rect">
              <a:avLst/>
            </a:prstGeom>
            <a:noFill/>
          </p:spPr>
          <p:txBody>
            <a:bodyPr wrap="square" rtlCol="0">
              <a:spAutoFit/>
            </a:bodyPr>
            <a:lstStyle/>
            <a:p>
              <a:r>
                <a:rPr lang="en-US" altLang="ko-KR" sz="1200" b="1" dirty="0">
                  <a:solidFill>
                    <a:schemeClr val="tx1">
                      <a:lumMod val="75000"/>
                      <a:lumOff val="25000"/>
                    </a:schemeClr>
                  </a:solidFill>
                  <a:cs typeface="Arial" pitchFamily="34" charset="0"/>
                </a:rPr>
                <a:t>Forecast</a:t>
              </a:r>
            </a:p>
          </p:txBody>
        </p:sp>
      </p:grpSp>
      <p:sp>
        <p:nvSpPr>
          <p:cNvPr id="58" name="Block Arc 14"/>
          <p:cNvSpPr/>
          <p:nvPr/>
        </p:nvSpPr>
        <p:spPr>
          <a:xfrm rot="16200000">
            <a:off x="8280667" y="1501355"/>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59" name="Rectangle 36"/>
          <p:cNvSpPr/>
          <p:nvPr/>
        </p:nvSpPr>
        <p:spPr>
          <a:xfrm>
            <a:off x="7188774" y="4246095"/>
            <a:ext cx="365579" cy="305595"/>
          </a:xfrm>
          <a:custGeom>
            <a:avLst/>
            <a:gdLst/>
            <a:ahLst/>
            <a:cxnLst/>
            <a:rect l="l" t="t" r="r" b="b"/>
            <a:pathLst>
              <a:path w="3186824" h="2663936">
                <a:moveTo>
                  <a:pt x="2624444" y="2376100"/>
                </a:moveTo>
                <a:lnTo>
                  <a:pt x="2624444" y="2520100"/>
                </a:lnTo>
                <a:lnTo>
                  <a:pt x="2952463" y="2520100"/>
                </a:lnTo>
                <a:lnTo>
                  <a:pt x="2952463" y="2376100"/>
                </a:lnTo>
                <a:close/>
                <a:moveTo>
                  <a:pt x="210911" y="2376100"/>
                </a:moveTo>
                <a:lnTo>
                  <a:pt x="210911" y="2520100"/>
                </a:lnTo>
                <a:lnTo>
                  <a:pt x="538930" y="2520100"/>
                </a:lnTo>
                <a:lnTo>
                  <a:pt x="538930" y="2376100"/>
                </a:lnTo>
                <a:close/>
                <a:moveTo>
                  <a:pt x="2624444" y="2095269"/>
                </a:moveTo>
                <a:lnTo>
                  <a:pt x="2624444" y="2239269"/>
                </a:lnTo>
                <a:lnTo>
                  <a:pt x="2952463" y="2239269"/>
                </a:lnTo>
                <a:lnTo>
                  <a:pt x="2952463" y="2095269"/>
                </a:lnTo>
                <a:close/>
                <a:moveTo>
                  <a:pt x="210911" y="2095269"/>
                </a:moveTo>
                <a:lnTo>
                  <a:pt x="210911" y="2239269"/>
                </a:lnTo>
                <a:lnTo>
                  <a:pt x="538930" y="2239269"/>
                </a:lnTo>
                <a:lnTo>
                  <a:pt x="538930" y="2095269"/>
                </a:lnTo>
                <a:close/>
                <a:moveTo>
                  <a:pt x="2624444" y="1814436"/>
                </a:moveTo>
                <a:lnTo>
                  <a:pt x="2624444" y="1958436"/>
                </a:lnTo>
                <a:lnTo>
                  <a:pt x="2952463" y="1958436"/>
                </a:lnTo>
                <a:lnTo>
                  <a:pt x="2952463" y="1814436"/>
                </a:lnTo>
                <a:close/>
                <a:moveTo>
                  <a:pt x="210911" y="1814436"/>
                </a:moveTo>
                <a:lnTo>
                  <a:pt x="210911" y="1958436"/>
                </a:lnTo>
                <a:lnTo>
                  <a:pt x="538930" y="1958436"/>
                </a:lnTo>
                <a:lnTo>
                  <a:pt x="538930" y="1814436"/>
                </a:lnTo>
                <a:close/>
                <a:moveTo>
                  <a:pt x="2624444" y="1533603"/>
                </a:moveTo>
                <a:lnTo>
                  <a:pt x="2624444" y="1677603"/>
                </a:lnTo>
                <a:lnTo>
                  <a:pt x="2952463" y="1677603"/>
                </a:lnTo>
                <a:lnTo>
                  <a:pt x="2952463" y="1533603"/>
                </a:lnTo>
                <a:close/>
                <a:moveTo>
                  <a:pt x="210911" y="1533603"/>
                </a:moveTo>
                <a:lnTo>
                  <a:pt x="210911" y="1677603"/>
                </a:lnTo>
                <a:lnTo>
                  <a:pt x="538930" y="1677603"/>
                </a:lnTo>
                <a:lnTo>
                  <a:pt x="538930" y="1533603"/>
                </a:lnTo>
                <a:close/>
                <a:moveTo>
                  <a:pt x="2624444" y="1252770"/>
                </a:moveTo>
                <a:lnTo>
                  <a:pt x="2624444" y="1396770"/>
                </a:lnTo>
                <a:lnTo>
                  <a:pt x="2952463" y="1396770"/>
                </a:lnTo>
                <a:lnTo>
                  <a:pt x="2952463" y="1252770"/>
                </a:lnTo>
                <a:close/>
                <a:moveTo>
                  <a:pt x="210911" y="1252770"/>
                </a:moveTo>
                <a:lnTo>
                  <a:pt x="210911" y="1396770"/>
                </a:lnTo>
                <a:lnTo>
                  <a:pt x="538930" y="1396770"/>
                </a:lnTo>
                <a:lnTo>
                  <a:pt x="538930" y="1252770"/>
                </a:lnTo>
                <a:close/>
                <a:moveTo>
                  <a:pt x="2624444" y="971937"/>
                </a:moveTo>
                <a:lnTo>
                  <a:pt x="2624444" y="1115937"/>
                </a:lnTo>
                <a:lnTo>
                  <a:pt x="2952463" y="1115937"/>
                </a:lnTo>
                <a:lnTo>
                  <a:pt x="2952463" y="971937"/>
                </a:lnTo>
                <a:close/>
                <a:moveTo>
                  <a:pt x="210911" y="971937"/>
                </a:moveTo>
                <a:lnTo>
                  <a:pt x="210911" y="1115937"/>
                </a:lnTo>
                <a:lnTo>
                  <a:pt x="538930" y="1115937"/>
                </a:lnTo>
                <a:lnTo>
                  <a:pt x="538930" y="971937"/>
                </a:lnTo>
                <a:close/>
                <a:moveTo>
                  <a:pt x="2624444" y="691104"/>
                </a:moveTo>
                <a:lnTo>
                  <a:pt x="2624444" y="835104"/>
                </a:lnTo>
                <a:lnTo>
                  <a:pt x="2952463" y="835104"/>
                </a:lnTo>
                <a:lnTo>
                  <a:pt x="2952463" y="691104"/>
                </a:lnTo>
                <a:close/>
                <a:moveTo>
                  <a:pt x="210911" y="691104"/>
                </a:moveTo>
                <a:lnTo>
                  <a:pt x="210911" y="835104"/>
                </a:lnTo>
                <a:lnTo>
                  <a:pt x="538930" y="835104"/>
                </a:lnTo>
                <a:lnTo>
                  <a:pt x="538930" y="691104"/>
                </a:lnTo>
                <a:close/>
                <a:moveTo>
                  <a:pt x="988006" y="552354"/>
                </a:moveTo>
                <a:lnTo>
                  <a:pt x="988006" y="2111583"/>
                </a:lnTo>
                <a:lnTo>
                  <a:pt x="2332169" y="1331969"/>
                </a:lnTo>
                <a:close/>
                <a:moveTo>
                  <a:pt x="2624444" y="410271"/>
                </a:moveTo>
                <a:lnTo>
                  <a:pt x="2624444" y="554271"/>
                </a:lnTo>
                <a:lnTo>
                  <a:pt x="2952463" y="554271"/>
                </a:lnTo>
                <a:lnTo>
                  <a:pt x="2952463" y="410271"/>
                </a:lnTo>
                <a:close/>
                <a:moveTo>
                  <a:pt x="210911" y="410271"/>
                </a:moveTo>
                <a:lnTo>
                  <a:pt x="210911" y="554271"/>
                </a:lnTo>
                <a:lnTo>
                  <a:pt x="538930" y="554271"/>
                </a:lnTo>
                <a:lnTo>
                  <a:pt x="538930" y="410271"/>
                </a:lnTo>
                <a:close/>
                <a:moveTo>
                  <a:pt x="2624444" y="129438"/>
                </a:moveTo>
                <a:lnTo>
                  <a:pt x="2624444" y="273438"/>
                </a:lnTo>
                <a:lnTo>
                  <a:pt x="2952463" y="273438"/>
                </a:lnTo>
                <a:lnTo>
                  <a:pt x="2952463" y="129438"/>
                </a:lnTo>
                <a:close/>
                <a:moveTo>
                  <a:pt x="210911" y="129438"/>
                </a:moveTo>
                <a:lnTo>
                  <a:pt x="210911" y="273438"/>
                </a:lnTo>
                <a:lnTo>
                  <a:pt x="538930" y="273438"/>
                </a:lnTo>
                <a:lnTo>
                  <a:pt x="538930" y="129438"/>
                </a:lnTo>
                <a:close/>
                <a:moveTo>
                  <a:pt x="0" y="0"/>
                </a:moveTo>
                <a:lnTo>
                  <a:pt x="3186824" y="0"/>
                </a:lnTo>
                <a:lnTo>
                  <a:pt x="3186824" y="2663936"/>
                </a:lnTo>
                <a:lnTo>
                  <a:pt x="0" y="2663936"/>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0" name="Rounded Rectangle 27"/>
          <p:cNvSpPr/>
          <p:nvPr/>
        </p:nvSpPr>
        <p:spPr>
          <a:xfrm>
            <a:off x="7583735" y="3382582"/>
            <a:ext cx="288032" cy="221248"/>
          </a:xfrm>
          <a:custGeom>
            <a:avLst/>
            <a:gdLst/>
            <a:ahLst/>
            <a:cxnLst/>
            <a:rect l="l" t="t" r="r" b="b"/>
            <a:pathLst>
              <a:path w="3186824" h="2447912">
                <a:moveTo>
                  <a:pt x="1917737" y="1021643"/>
                </a:moveTo>
                <a:cubicBezTo>
                  <a:pt x="2188548" y="1021643"/>
                  <a:pt x="2408083" y="1241178"/>
                  <a:pt x="2408083" y="1511989"/>
                </a:cubicBezTo>
                <a:cubicBezTo>
                  <a:pt x="2408083" y="1782800"/>
                  <a:pt x="2188548" y="2002335"/>
                  <a:pt x="1917737" y="2002335"/>
                </a:cubicBezTo>
                <a:cubicBezTo>
                  <a:pt x="1646926" y="2002335"/>
                  <a:pt x="1427391" y="1782800"/>
                  <a:pt x="1427391" y="1511989"/>
                </a:cubicBezTo>
                <a:cubicBezTo>
                  <a:pt x="1427391" y="1241178"/>
                  <a:pt x="1646926" y="1021643"/>
                  <a:pt x="1917737" y="1021643"/>
                </a:cubicBezTo>
                <a:close/>
                <a:moveTo>
                  <a:pt x="1917737" y="827913"/>
                </a:moveTo>
                <a:cubicBezTo>
                  <a:pt x="1539932" y="827913"/>
                  <a:pt x="1233661" y="1134184"/>
                  <a:pt x="1233661" y="1511989"/>
                </a:cubicBezTo>
                <a:cubicBezTo>
                  <a:pt x="1233661" y="1889794"/>
                  <a:pt x="1539932" y="2196065"/>
                  <a:pt x="1917737" y="2196065"/>
                </a:cubicBezTo>
                <a:cubicBezTo>
                  <a:pt x="2295542" y="2196065"/>
                  <a:pt x="2601813" y="1889794"/>
                  <a:pt x="2601813" y="1511989"/>
                </a:cubicBezTo>
                <a:cubicBezTo>
                  <a:pt x="2601813" y="1134184"/>
                  <a:pt x="2295542" y="827913"/>
                  <a:pt x="1917737" y="827913"/>
                </a:cubicBezTo>
                <a:close/>
                <a:moveTo>
                  <a:pt x="1112286" y="675885"/>
                </a:moveTo>
                <a:lnTo>
                  <a:pt x="1112286" y="830188"/>
                </a:lnTo>
                <a:lnTo>
                  <a:pt x="1328310" y="830188"/>
                </a:lnTo>
                <a:lnTo>
                  <a:pt x="1328310" y="675885"/>
                </a:lnTo>
                <a:close/>
                <a:moveTo>
                  <a:pt x="2586084" y="626422"/>
                </a:moveTo>
                <a:lnTo>
                  <a:pt x="2586084" y="830188"/>
                </a:lnTo>
                <a:lnTo>
                  <a:pt x="3001340" y="830188"/>
                </a:lnTo>
                <a:lnTo>
                  <a:pt x="3001340" y="626422"/>
                </a:lnTo>
                <a:close/>
                <a:moveTo>
                  <a:pt x="1593701" y="108218"/>
                </a:moveTo>
                <a:lnTo>
                  <a:pt x="1593701" y="432905"/>
                </a:lnTo>
                <a:lnTo>
                  <a:pt x="2241773" y="432905"/>
                </a:lnTo>
                <a:lnTo>
                  <a:pt x="2241773" y="108218"/>
                </a:lnTo>
                <a:close/>
                <a:moveTo>
                  <a:pt x="1452512" y="0"/>
                </a:moveTo>
                <a:lnTo>
                  <a:pt x="2382963" y="0"/>
                </a:lnTo>
                <a:cubicBezTo>
                  <a:pt x="2433311" y="0"/>
                  <a:pt x="2474127" y="40816"/>
                  <a:pt x="2474127" y="91164"/>
                </a:cubicBezTo>
                <a:lnTo>
                  <a:pt x="2474127" y="432905"/>
                </a:lnTo>
                <a:lnTo>
                  <a:pt x="2933014" y="432905"/>
                </a:lnTo>
                <a:cubicBezTo>
                  <a:pt x="3073189" y="432905"/>
                  <a:pt x="3186824" y="546540"/>
                  <a:pt x="3186824" y="686715"/>
                </a:cubicBezTo>
                <a:lnTo>
                  <a:pt x="3186824" y="2194102"/>
                </a:lnTo>
                <a:cubicBezTo>
                  <a:pt x="3186824" y="2334277"/>
                  <a:pt x="3073189" y="2447912"/>
                  <a:pt x="2933014" y="2447912"/>
                </a:cubicBezTo>
                <a:lnTo>
                  <a:pt x="253810" y="2447912"/>
                </a:lnTo>
                <a:cubicBezTo>
                  <a:pt x="113635" y="2447912"/>
                  <a:pt x="0" y="2334277"/>
                  <a:pt x="0" y="2194102"/>
                </a:cubicBezTo>
                <a:lnTo>
                  <a:pt x="0" y="686715"/>
                </a:lnTo>
                <a:cubicBezTo>
                  <a:pt x="0" y="546540"/>
                  <a:pt x="113635" y="432905"/>
                  <a:pt x="253810" y="432905"/>
                </a:cubicBezTo>
                <a:lnTo>
                  <a:pt x="307082" y="432905"/>
                </a:lnTo>
                <a:lnTo>
                  <a:pt x="307082" y="313169"/>
                </a:lnTo>
                <a:cubicBezTo>
                  <a:pt x="307082" y="287995"/>
                  <a:pt x="327490" y="267587"/>
                  <a:pt x="352664" y="267587"/>
                </a:cubicBezTo>
                <a:lnTo>
                  <a:pt x="817888" y="267587"/>
                </a:lnTo>
                <a:cubicBezTo>
                  <a:pt x="843062" y="267587"/>
                  <a:pt x="863470" y="287995"/>
                  <a:pt x="863470" y="313169"/>
                </a:cubicBezTo>
                <a:lnTo>
                  <a:pt x="863470" y="432905"/>
                </a:lnTo>
                <a:lnTo>
                  <a:pt x="1361348" y="432905"/>
                </a:lnTo>
                <a:lnTo>
                  <a:pt x="1361348" y="91164"/>
                </a:lnTo>
                <a:cubicBezTo>
                  <a:pt x="1361348" y="40816"/>
                  <a:pt x="1402164" y="0"/>
                  <a:pt x="1452512"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61" name="Rounded Rectangle 25"/>
          <p:cNvSpPr/>
          <p:nvPr/>
        </p:nvSpPr>
        <p:spPr>
          <a:xfrm>
            <a:off x="7901149" y="2483804"/>
            <a:ext cx="350024" cy="256512"/>
          </a:xfrm>
          <a:custGeom>
            <a:avLst/>
            <a:gdLst/>
            <a:ahLst/>
            <a:cxnLst/>
            <a:rect l="l" t="t" r="r" b="b"/>
            <a:pathLst>
              <a:path w="3248842" h="2380886">
                <a:moveTo>
                  <a:pt x="1194785" y="1472263"/>
                </a:moveTo>
                <a:cubicBezTo>
                  <a:pt x="1150014" y="1472263"/>
                  <a:pt x="1113720" y="1508557"/>
                  <a:pt x="1113720" y="1553328"/>
                </a:cubicBezTo>
                <a:lnTo>
                  <a:pt x="1113720" y="1600880"/>
                </a:lnTo>
                <a:cubicBezTo>
                  <a:pt x="1113720" y="1645651"/>
                  <a:pt x="1150014" y="1681945"/>
                  <a:pt x="1194785" y="1681945"/>
                </a:cubicBezTo>
                <a:lnTo>
                  <a:pt x="2067186" y="1681945"/>
                </a:lnTo>
                <a:cubicBezTo>
                  <a:pt x="2111957" y="1681945"/>
                  <a:pt x="2148251" y="1645651"/>
                  <a:pt x="2148251" y="1600880"/>
                </a:cubicBezTo>
                <a:lnTo>
                  <a:pt x="2148251" y="1553328"/>
                </a:lnTo>
                <a:cubicBezTo>
                  <a:pt x="2148251" y="1508557"/>
                  <a:pt x="2111957" y="1472263"/>
                  <a:pt x="2067186" y="1472263"/>
                </a:cubicBezTo>
                <a:close/>
                <a:moveTo>
                  <a:pt x="2582402" y="986449"/>
                </a:moveTo>
                <a:cubicBezTo>
                  <a:pt x="2477247" y="986449"/>
                  <a:pt x="2392002" y="1071694"/>
                  <a:pt x="2392002" y="1176848"/>
                </a:cubicBezTo>
                <a:cubicBezTo>
                  <a:pt x="2392002" y="1282003"/>
                  <a:pt x="2477247" y="1367248"/>
                  <a:pt x="2582402" y="1367248"/>
                </a:cubicBezTo>
                <a:cubicBezTo>
                  <a:pt x="2687557" y="1367248"/>
                  <a:pt x="2772801" y="1282003"/>
                  <a:pt x="2772801" y="1176848"/>
                </a:cubicBezTo>
                <a:cubicBezTo>
                  <a:pt x="2772801" y="1071694"/>
                  <a:pt x="2687557" y="986449"/>
                  <a:pt x="2582402" y="986449"/>
                </a:cubicBezTo>
                <a:close/>
                <a:moveTo>
                  <a:pt x="679570" y="986449"/>
                </a:moveTo>
                <a:cubicBezTo>
                  <a:pt x="574415" y="986449"/>
                  <a:pt x="489171" y="1071694"/>
                  <a:pt x="489171" y="1176848"/>
                </a:cubicBezTo>
                <a:cubicBezTo>
                  <a:pt x="489171" y="1282003"/>
                  <a:pt x="574415" y="1367248"/>
                  <a:pt x="679570" y="1367248"/>
                </a:cubicBezTo>
                <a:cubicBezTo>
                  <a:pt x="784725" y="1367248"/>
                  <a:pt x="869970" y="1282003"/>
                  <a:pt x="869970" y="1176848"/>
                </a:cubicBezTo>
                <a:cubicBezTo>
                  <a:pt x="869970" y="1071694"/>
                  <a:pt x="784725" y="986449"/>
                  <a:pt x="679570" y="986449"/>
                </a:cubicBezTo>
                <a:close/>
                <a:moveTo>
                  <a:pt x="867954" y="155801"/>
                </a:moveTo>
                <a:lnTo>
                  <a:pt x="726849" y="858549"/>
                </a:lnTo>
                <a:lnTo>
                  <a:pt x="2535122" y="858549"/>
                </a:lnTo>
                <a:lnTo>
                  <a:pt x="2394017" y="155801"/>
                </a:lnTo>
                <a:close/>
                <a:moveTo>
                  <a:pt x="677268" y="0"/>
                </a:moveTo>
                <a:lnTo>
                  <a:pt x="2584703" y="0"/>
                </a:lnTo>
                <a:lnTo>
                  <a:pt x="2736658" y="607820"/>
                </a:lnTo>
                <a:cubicBezTo>
                  <a:pt x="2766265" y="579906"/>
                  <a:pt x="2806392" y="564164"/>
                  <a:pt x="2850195" y="564164"/>
                </a:cubicBezTo>
                <a:lnTo>
                  <a:pt x="3069929" y="564164"/>
                </a:lnTo>
                <a:cubicBezTo>
                  <a:pt x="3168740" y="564164"/>
                  <a:pt x="3248842" y="644266"/>
                  <a:pt x="3248842" y="743077"/>
                </a:cubicBezTo>
                <a:lnTo>
                  <a:pt x="3248842" y="792706"/>
                </a:lnTo>
                <a:cubicBezTo>
                  <a:pt x="3248842" y="891517"/>
                  <a:pt x="3168740" y="971619"/>
                  <a:pt x="3069929" y="971619"/>
                </a:cubicBezTo>
                <a:lnTo>
                  <a:pt x="3054536" y="971619"/>
                </a:lnTo>
                <a:cubicBezTo>
                  <a:pt x="3060628" y="989042"/>
                  <a:pt x="3063411" y="1007758"/>
                  <a:pt x="3063411" y="1027125"/>
                </a:cubicBezTo>
                <a:lnTo>
                  <a:pt x="3063411" y="2015961"/>
                </a:lnTo>
                <a:lnTo>
                  <a:pt x="2889080" y="2015961"/>
                </a:lnTo>
                <a:lnTo>
                  <a:pt x="2889080" y="2260325"/>
                </a:lnTo>
                <a:cubicBezTo>
                  <a:pt x="2889080" y="2326909"/>
                  <a:pt x="2835102" y="2380886"/>
                  <a:pt x="2768518" y="2380886"/>
                </a:cubicBezTo>
                <a:lnTo>
                  <a:pt x="2286284" y="2380886"/>
                </a:lnTo>
                <a:cubicBezTo>
                  <a:pt x="2219700" y="2380886"/>
                  <a:pt x="2165723" y="2326909"/>
                  <a:pt x="2165723" y="2260325"/>
                </a:cubicBezTo>
                <a:lnTo>
                  <a:pt x="2165723" y="2015961"/>
                </a:lnTo>
                <a:lnTo>
                  <a:pt x="1096248" y="2015961"/>
                </a:lnTo>
                <a:lnTo>
                  <a:pt x="1096248" y="2260325"/>
                </a:lnTo>
                <a:cubicBezTo>
                  <a:pt x="1096248" y="2326909"/>
                  <a:pt x="1042270" y="2380886"/>
                  <a:pt x="975686" y="2380886"/>
                </a:cubicBezTo>
                <a:lnTo>
                  <a:pt x="493453" y="2380886"/>
                </a:lnTo>
                <a:cubicBezTo>
                  <a:pt x="426869" y="2380886"/>
                  <a:pt x="372891" y="2326909"/>
                  <a:pt x="372891" y="2260325"/>
                </a:cubicBezTo>
                <a:lnTo>
                  <a:pt x="372891" y="2015961"/>
                </a:lnTo>
                <a:lnTo>
                  <a:pt x="198560" y="2015961"/>
                </a:lnTo>
                <a:lnTo>
                  <a:pt x="198560" y="1027125"/>
                </a:lnTo>
                <a:cubicBezTo>
                  <a:pt x="198560" y="1007758"/>
                  <a:pt x="201343" y="989042"/>
                  <a:pt x="207435" y="971619"/>
                </a:cubicBezTo>
                <a:lnTo>
                  <a:pt x="178913" y="971619"/>
                </a:lnTo>
                <a:cubicBezTo>
                  <a:pt x="80102" y="971619"/>
                  <a:pt x="0" y="891517"/>
                  <a:pt x="0" y="792706"/>
                </a:cubicBezTo>
                <a:lnTo>
                  <a:pt x="0" y="743077"/>
                </a:lnTo>
                <a:cubicBezTo>
                  <a:pt x="0" y="644266"/>
                  <a:pt x="80102" y="564164"/>
                  <a:pt x="178913" y="564164"/>
                </a:cubicBezTo>
                <a:lnTo>
                  <a:pt x="398647" y="564164"/>
                </a:lnTo>
                <a:cubicBezTo>
                  <a:pt x="447310" y="564164"/>
                  <a:pt x="491436" y="583593"/>
                  <a:pt x="523419" y="61539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71" name="Parallelogram 70">
            <a:extLst>
              <a:ext uri="{FF2B5EF4-FFF2-40B4-BE49-F238E27FC236}">
                <a16:creationId xmlns:a16="http://schemas.microsoft.com/office/drawing/2014/main" id="{F9FD947E-29AF-7A41-BEDB-F89FE1704FB9}"/>
              </a:ext>
            </a:extLst>
          </p:cNvPr>
          <p:cNvSpPr/>
          <p:nvPr/>
        </p:nvSpPr>
        <p:spPr>
          <a:xfrm rot="452776">
            <a:off x="-2908854" y="-792560"/>
            <a:ext cx="6491472" cy="6552728"/>
          </a:xfrm>
          <a:prstGeom prst="parallelogram">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79" name="Picture 78" descr="A close up of a bottle&#10;&#10;Description automatically generated">
            <a:extLst>
              <a:ext uri="{FF2B5EF4-FFF2-40B4-BE49-F238E27FC236}">
                <a16:creationId xmlns:a16="http://schemas.microsoft.com/office/drawing/2014/main" id="{F1EB7E01-F3B7-3444-99BF-3D30DCC3D53C}"/>
              </a:ext>
            </a:extLst>
          </p:cNvPr>
          <p:cNvPicPr>
            <a:picLocks noChangeAspect="1"/>
          </p:cNvPicPr>
          <p:nvPr/>
        </p:nvPicPr>
        <p:blipFill rotWithShape="1">
          <a:blip r:embed="rId2">
            <a:extLst>
              <a:ext uri="{28A0092B-C50C-407E-A947-70E740481C1C}">
                <a14:useLocalDpi xmlns:a14="http://schemas.microsoft.com/office/drawing/2010/main" val="0"/>
              </a:ext>
            </a:extLst>
          </a:blip>
          <a:srcRect r="23001"/>
          <a:stretch/>
        </p:blipFill>
        <p:spPr>
          <a:xfrm rot="1283746" flipH="1">
            <a:off x="-1841607" y="-1135558"/>
            <a:ext cx="4798968" cy="6205622"/>
          </a:xfrm>
          <a:prstGeom prst="rect">
            <a:avLst/>
          </a:prstGeom>
        </p:spPr>
      </p:pic>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DC7D43-0012-ED49-9D43-2364E4C35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9592" y="698862"/>
            <a:ext cx="7344816" cy="4411021"/>
          </a:xfrm>
          <a:prstGeom prst="rect">
            <a:avLst/>
          </a:prstGeom>
        </p:spPr>
      </p:pic>
      <p:sp>
        <p:nvSpPr>
          <p:cNvPr id="6" name="Text Placeholder 1">
            <a:extLst>
              <a:ext uri="{FF2B5EF4-FFF2-40B4-BE49-F238E27FC236}">
                <a16:creationId xmlns:a16="http://schemas.microsoft.com/office/drawing/2014/main" id="{057D22FC-B262-9147-99D3-31C716BD41DC}"/>
              </a:ext>
            </a:extLst>
          </p:cNvPr>
          <p:cNvSpPr>
            <a:spLocks noGrp="1"/>
          </p:cNvSpPr>
          <p:nvPr>
            <p:ph type="body" sz="quarter" idx="10"/>
          </p:nvPr>
        </p:nvSpPr>
        <p:spPr>
          <a:xfrm>
            <a:off x="0" y="153958"/>
            <a:ext cx="9144000" cy="576064"/>
          </a:xfrm>
        </p:spPr>
        <p:txBody>
          <a:bodyPr/>
          <a:lstStyle/>
          <a:p>
            <a:r>
              <a:rPr lang="en-US" altLang="ko-KR" dirty="0"/>
              <a:t>4.3-Beers into the Future</a:t>
            </a:r>
          </a:p>
        </p:txBody>
      </p:sp>
    </p:spTree>
    <p:extLst>
      <p:ext uri="{BB962C8B-B14F-4D97-AF65-F5344CB8AC3E}">
        <p14:creationId xmlns:p14="http://schemas.microsoft.com/office/powerpoint/2010/main" val="3175223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057D22FC-B262-9147-99D3-31C716BD41DC}"/>
              </a:ext>
            </a:extLst>
          </p:cNvPr>
          <p:cNvSpPr>
            <a:spLocks noGrp="1"/>
          </p:cNvSpPr>
          <p:nvPr>
            <p:ph type="body" sz="quarter" idx="10"/>
          </p:nvPr>
        </p:nvSpPr>
        <p:spPr>
          <a:xfrm>
            <a:off x="0" y="153958"/>
            <a:ext cx="9144000" cy="576064"/>
          </a:xfrm>
        </p:spPr>
        <p:txBody>
          <a:bodyPr/>
          <a:lstStyle/>
          <a:p>
            <a:r>
              <a:rPr lang="en-US" altLang="ko-KR" dirty="0"/>
              <a:t>4.4-Beers into the Future</a:t>
            </a:r>
          </a:p>
        </p:txBody>
      </p:sp>
      <p:pic>
        <p:nvPicPr>
          <p:cNvPr id="3" name="Picture 2">
            <a:extLst>
              <a:ext uri="{FF2B5EF4-FFF2-40B4-BE49-F238E27FC236}">
                <a16:creationId xmlns:a16="http://schemas.microsoft.com/office/drawing/2014/main" id="{560B57CF-B432-D347-B4F2-9EFC4140E8D6}"/>
              </a:ext>
            </a:extLst>
          </p:cNvPr>
          <p:cNvPicPr>
            <a:picLocks noChangeAspect="1"/>
          </p:cNvPicPr>
          <p:nvPr/>
        </p:nvPicPr>
        <p:blipFill rotWithShape="1">
          <a:blip r:embed="rId2">
            <a:extLst>
              <a:ext uri="{28A0092B-C50C-407E-A947-70E740481C1C}">
                <a14:useLocalDpi xmlns:a14="http://schemas.microsoft.com/office/drawing/2010/main" val="0"/>
              </a:ext>
            </a:extLst>
          </a:blip>
          <a:srcRect l="2193" t="9016" b="8046"/>
          <a:stretch/>
        </p:blipFill>
        <p:spPr>
          <a:xfrm>
            <a:off x="209746" y="1114081"/>
            <a:ext cx="2071590" cy="1444487"/>
          </a:xfrm>
          <a:prstGeom prst="rect">
            <a:avLst/>
          </a:prstGeom>
        </p:spPr>
      </p:pic>
      <p:pic>
        <p:nvPicPr>
          <p:cNvPr id="7" name="Picture 6">
            <a:extLst>
              <a:ext uri="{FF2B5EF4-FFF2-40B4-BE49-F238E27FC236}">
                <a16:creationId xmlns:a16="http://schemas.microsoft.com/office/drawing/2014/main" id="{118F45E6-7E17-FA4D-9029-BCD2F32217B9}"/>
              </a:ext>
            </a:extLst>
          </p:cNvPr>
          <p:cNvPicPr>
            <a:picLocks noChangeAspect="1"/>
          </p:cNvPicPr>
          <p:nvPr/>
        </p:nvPicPr>
        <p:blipFill rotWithShape="1">
          <a:blip r:embed="rId3">
            <a:extLst>
              <a:ext uri="{28A0092B-C50C-407E-A947-70E740481C1C}">
                <a14:useLocalDpi xmlns:a14="http://schemas.microsoft.com/office/drawing/2010/main" val="0"/>
              </a:ext>
            </a:extLst>
          </a:blip>
          <a:srcRect l="2193" t="9961" b="7100"/>
          <a:stretch/>
        </p:blipFill>
        <p:spPr>
          <a:xfrm>
            <a:off x="2411185" y="1134531"/>
            <a:ext cx="2071590" cy="1444487"/>
          </a:xfrm>
          <a:prstGeom prst="rect">
            <a:avLst/>
          </a:prstGeom>
        </p:spPr>
      </p:pic>
      <p:pic>
        <p:nvPicPr>
          <p:cNvPr id="9" name="Picture 8">
            <a:extLst>
              <a:ext uri="{FF2B5EF4-FFF2-40B4-BE49-F238E27FC236}">
                <a16:creationId xmlns:a16="http://schemas.microsoft.com/office/drawing/2014/main" id="{6F817F58-9BE4-AA42-A233-7F8E281D037C}"/>
              </a:ext>
            </a:extLst>
          </p:cNvPr>
          <p:cNvPicPr>
            <a:picLocks noChangeAspect="1"/>
          </p:cNvPicPr>
          <p:nvPr/>
        </p:nvPicPr>
        <p:blipFill rotWithShape="1">
          <a:blip r:embed="rId4">
            <a:extLst>
              <a:ext uri="{28A0092B-C50C-407E-A947-70E740481C1C}">
                <a14:useLocalDpi xmlns:a14="http://schemas.microsoft.com/office/drawing/2010/main" val="0"/>
              </a:ext>
            </a:extLst>
          </a:blip>
          <a:srcRect t="9016" b="8045"/>
          <a:stretch/>
        </p:blipFill>
        <p:spPr>
          <a:xfrm>
            <a:off x="4644008" y="1127262"/>
            <a:ext cx="2118034" cy="1444488"/>
          </a:xfrm>
          <a:prstGeom prst="rect">
            <a:avLst/>
          </a:prstGeom>
        </p:spPr>
      </p:pic>
      <p:sp>
        <p:nvSpPr>
          <p:cNvPr id="10" name="TextBox 9">
            <a:extLst>
              <a:ext uri="{FF2B5EF4-FFF2-40B4-BE49-F238E27FC236}">
                <a16:creationId xmlns:a16="http://schemas.microsoft.com/office/drawing/2014/main" id="{4AF4CD73-71A1-F64C-9949-638E9EAA2971}"/>
              </a:ext>
            </a:extLst>
          </p:cNvPr>
          <p:cNvSpPr txBox="1"/>
          <p:nvPr/>
        </p:nvSpPr>
        <p:spPr>
          <a:xfrm>
            <a:off x="828867" y="867859"/>
            <a:ext cx="833347" cy="246221"/>
          </a:xfrm>
          <a:prstGeom prst="rect">
            <a:avLst/>
          </a:prstGeom>
          <a:noFill/>
        </p:spPr>
        <p:txBody>
          <a:bodyPr wrap="square" rtlCol="0">
            <a:spAutoFit/>
          </a:bodyPr>
          <a:lstStyle/>
          <a:p>
            <a:r>
              <a:rPr lang="en-US" sz="1000" b="1" dirty="0">
                <a:solidFill>
                  <a:schemeClr val="bg1"/>
                </a:solidFill>
              </a:rPr>
              <a:t>Nationa</a:t>
            </a:r>
            <a:r>
              <a:rPr lang="en-US" sz="1000" dirty="0">
                <a:solidFill>
                  <a:schemeClr val="bg1"/>
                </a:solidFill>
              </a:rPr>
              <a:t>l</a:t>
            </a:r>
          </a:p>
        </p:txBody>
      </p:sp>
      <p:sp>
        <p:nvSpPr>
          <p:cNvPr id="11" name="TextBox 10">
            <a:extLst>
              <a:ext uri="{FF2B5EF4-FFF2-40B4-BE49-F238E27FC236}">
                <a16:creationId xmlns:a16="http://schemas.microsoft.com/office/drawing/2014/main" id="{A1B4E6CF-35EC-0A4E-A3BE-31E049BE629F}"/>
              </a:ext>
            </a:extLst>
          </p:cNvPr>
          <p:cNvSpPr txBox="1"/>
          <p:nvPr/>
        </p:nvSpPr>
        <p:spPr>
          <a:xfrm>
            <a:off x="2874977" y="867859"/>
            <a:ext cx="1179433" cy="246221"/>
          </a:xfrm>
          <a:prstGeom prst="rect">
            <a:avLst/>
          </a:prstGeom>
          <a:noFill/>
        </p:spPr>
        <p:txBody>
          <a:bodyPr wrap="square" rtlCol="0">
            <a:spAutoFit/>
          </a:bodyPr>
          <a:lstStyle/>
          <a:p>
            <a:r>
              <a:rPr lang="en-US" sz="1000" b="1" dirty="0">
                <a:solidFill>
                  <a:schemeClr val="bg1"/>
                </a:solidFill>
              </a:rPr>
              <a:t>Zero Alcohol</a:t>
            </a:r>
            <a:endParaRPr lang="en-US" sz="1000" dirty="0">
              <a:solidFill>
                <a:schemeClr val="bg1"/>
              </a:solidFill>
            </a:endParaRPr>
          </a:p>
        </p:txBody>
      </p:sp>
      <p:sp>
        <p:nvSpPr>
          <p:cNvPr id="12" name="TextBox 11">
            <a:extLst>
              <a:ext uri="{FF2B5EF4-FFF2-40B4-BE49-F238E27FC236}">
                <a16:creationId xmlns:a16="http://schemas.microsoft.com/office/drawing/2014/main" id="{6114A145-5102-7D40-B0F9-CD688E736E3A}"/>
              </a:ext>
            </a:extLst>
          </p:cNvPr>
          <p:cNvSpPr txBox="1"/>
          <p:nvPr/>
        </p:nvSpPr>
        <p:spPr>
          <a:xfrm>
            <a:off x="5048971" y="855785"/>
            <a:ext cx="1425802" cy="246221"/>
          </a:xfrm>
          <a:prstGeom prst="rect">
            <a:avLst/>
          </a:prstGeom>
          <a:noFill/>
        </p:spPr>
        <p:txBody>
          <a:bodyPr wrap="square" rtlCol="0">
            <a:spAutoFit/>
          </a:bodyPr>
          <a:lstStyle/>
          <a:p>
            <a:r>
              <a:rPr lang="en-US" sz="1000" b="1" dirty="0">
                <a:solidFill>
                  <a:schemeClr val="bg1"/>
                </a:solidFill>
              </a:rPr>
              <a:t>Without Alcohol</a:t>
            </a:r>
            <a:endParaRPr lang="en-US" sz="1000" dirty="0">
              <a:solidFill>
                <a:schemeClr val="bg1"/>
              </a:solidFill>
            </a:endParaRPr>
          </a:p>
        </p:txBody>
      </p:sp>
      <p:pic>
        <p:nvPicPr>
          <p:cNvPr id="14" name="Picture 13" descr="A screenshot of a video game&#10;&#10;Description automatically generated">
            <a:extLst>
              <a:ext uri="{FF2B5EF4-FFF2-40B4-BE49-F238E27FC236}">
                <a16:creationId xmlns:a16="http://schemas.microsoft.com/office/drawing/2014/main" id="{FD664304-6B02-0A4D-8322-29D602CEC00D}"/>
              </a:ext>
            </a:extLst>
          </p:cNvPr>
          <p:cNvPicPr>
            <a:picLocks noChangeAspect="1"/>
          </p:cNvPicPr>
          <p:nvPr/>
        </p:nvPicPr>
        <p:blipFill rotWithShape="1">
          <a:blip r:embed="rId5">
            <a:extLst>
              <a:ext uri="{28A0092B-C50C-407E-A947-70E740481C1C}">
                <a14:useLocalDpi xmlns:a14="http://schemas.microsoft.com/office/drawing/2010/main" val="0"/>
              </a:ext>
            </a:extLst>
          </a:blip>
          <a:srcRect l="3804" t="7790" r="1814" b="6529"/>
          <a:stretch/>
        </p:blipFill>
        <p:spPr>
          <a:xfrm>
            <a:off x="6910994" y="1123099"/>
            <a:ext cx="1944216" cy="1449378"/>
          </a:xfrm>
          <a:prstGeom prst="rect">
            <a:avLst/>
          </a:prstGeom>
        </p:spPr>
      </p:pic>
      <p:sp>
        <p:nvSpPr>
          <p:cNvPr id="15" name="TextBox 14">
            <a:extLst>
              <a:ext uri="{FF2B5EF4-FFF2-40B4-BE49-F238E27FC236}">
                <a16:creationId xmlns:a16="http://schemas.microsoft.com/office/drawing/2014/main" id="{16F65D0D-27F2-2744-A494-88D73A5615B4}"/>
              </a:ext>
            </a:extLst>
          </p:cNvPr>
          <p:cNvSpPr txBox="1"/>
          <p:nvPr/>
        </p:nvSpPr>
        <p:spPr>
          <a:xfrm>
            <a:off x="7563215" y="867860"/>
            <a:ext cx="639773" cy="246221"/>
          </a:xfrm>
          <a:prstGeom prst="rect">
            <a:avLst/>
          </a:prstGeom>
          <a:noFill/>
        </p:spPr>
        <p:txBody>
          <a:bodyPr wrap="square" rtlCol="0">
            <a:spAutoFit/>
          </a:bodyPr>
          <a:lstStyle/>
          <a:p>
            <a:r>
              <a:rPr lang="en-US" sz="1000" b="1" dirty="0">
                <a:solidFill>
                  <a:schemeClr val="bg1"/>
                </a:solidFill>
              </a:rPr>
              <a:t>Black</a:t>
            </a:r>
            <a:endParaRPr lang="en-US" sz="1000" dirty="0">
              <a:solidFill>
                <a:schemeClr val="bg1"/>
              </a:solidFill>
            </a:endParaRPr>
          </a:p>
        </p:txBody>
      </p:sp>
      <p:pic>
        <p:nvPicPr>
          <p:cNvPr id="17" name="Picture 16">
            <a:extLst>
              <a:ext uri="{FF2B5EF4-FFF2-40B4-BE49-F238E27FC236}">
                <a16:creationId xmlns:a16="http://schemas.microsoft.com/office/drawing/2014/main" id="{B8C477DF-9B35-7A44-8BE6-FDB5DE132026}"/>
              </a:ext>
            </a:extLst>
          </p:cNvPr>
          <p:cNvPicPr>
            <a:picLocks noChangeAspect="1"/>
          </p:cNvPicPr>
          <p:nvPr/>
        </p:nvPicPr>
        <p:blipFill rotWithShape="1">
          <a:blip r:embed="rId6">
            <a:extLst>
              <a:ext uri="{28A0092B-C50C-407E-A947-70E740481C1C}">
                <a14:useLocalDpi xmlns:a14="http://schemas.microsoft.com/office/drawing/2010/main" val="0"/>
              </a:ext>
            </a:extLst>
          </a:blip>
          <a:srcRect l="2297" t="7877" r="2073" b="6071"/>
          <a:stretch/>
        </p:blipFill>
        <p:spPr>
          <a:xfrm>
            <a:off x="209746" y="3033466"/>
            <a:ext cx="2071590" cy="1532834"/>
          </a:xfrm>
          <a:prstGeom prst="rect">
            <a:avLst/>
          </a:prstGeom>
        </p:spPr>
      </p:pic>
      <p:sp>
        <p:nvSpPr>
          <p:cNvPr id="19" name="TextBox 18">
            <a:extLst>
              <a:ext uri="{FF2B5EF4-FFF2-40B4-BE49-F238E27FC236}">
                <a16:creationId xmlns:a16="http://schemas.microsoft.com/office/drawing/2014/main" id="{FC804C82-E81A-3948-873F-492BC1A3D3F3}"/>
              </a:ext>
            </a:extLst>
          </p:cNvPr>
          <p:cNvSpPr txBox="1"/>
          <p:nvPr/>
        </p:nvSpPr>
        <p:spPr>
          <a:xfrm>
            <a:off x="923574" y="2749478"/>
            <a:ext cx="503664" cy="246221"/>
          </a:xfrm>
          <a:prstGeom prst="rect">
            <a:avLst/>
          </a:prstGeom>
          <a:noFill/>
        </p:spPr>
        <p:txBody>
          <a:bodyPr wrap="none" rtlCol="0">
            <a:spAutoFit/>
          </a:bodyPr>
          <a:lstStyle/>
          <a:p>
            <a:r>
              <a:rPr lang="en-US" sz="1000" b="1" dirty="0">
                <a:solidFill>
                  <a:schemeClr val="bg1"/>
                </a:solidFill>
              </a:rPr>
              <a:t>Extra</a:t>
            </a:r>
          </a:p>
        </p:txBody>
      </p:sp>
      <p:pic>
        <p:nvPicPr>
          <p:cNvPr id="21" name="Picture 20" descr="A screenshot of a video game&#10;&#10;Description automatically generated">
            <a:extLst>
              <a:ext uri="{FF2B5EF4-FFF2-40B4-BE49-F238E27FC236}">
                <a16:creationId xmlns:a16="http://schemas.microsoft.com/office/drawing/2014/main" id="{420D4CEB-F4E4-F944-AFF2-AB9A89DE020E}"/>
              </a:ext>
            </a:extLst>
          </p:cNvPr>
          <p:cNvPicPr>
            <a:picLocks noChangeAspect="1"/>
          </p:cNvPicPr>
          <p:nvPr/>
        </p:nvPicPr>
        <p:blipFill rotWithShape="1">
          <a:blip r:embed="rId7">
            <a:extLst>
              <a:ext uri="{28A0092B-C50C-407E-A947-70E740481C1C}">
                <a14:useLocalDpi xmlns:a14="http://schemas.microsoft.com/office/drawing/2010/main" val="0"/>
              </a:ext>
            </a:extLst>
          </a:blip>
          <a:srcRect l="2961" t="8000" r="1980" b="6601"/>
          <a:stretch/>
        </p:blipFill>
        <p:spPr>
          <a:xfrm>
            <a:off x="2407811" y="3033465"/>
            <a:ext cx="2074964" cy="1532835"/>
          </a:xfrm>
          <a:prstGeom prst="rect">
            <a:avLst/>
          </a:prstGeom>
        </p:spPr>
      </p:pic>
      <p:sp>
        <p:nvSpPr>
          <p:cNvPr id="22" name="TextBox 21">
            <a:extLst>
              <a:ext uri="{FF2B5EF4-FFF2-40B4-BE49-F238E27FC236}">
                <a16:creationId xmlns:a16="http://schemas.microsoft.com/office/drawing/2014/main" id="{BF31E44D-42ED-A047-AE76-D0150CF8815D}"/>
              </a:ext>
            </a:extLst>
          </p:cNvPr>
          <p:cNvSpPr txBox="1"/>
          <p:nvPr/>
        </p:nvSpPr>
        <p:spPr>
          <a:xfrm>
            <a:off x="3047587" y="2790378"/>
            <a:ext cx="795411" cy="246221"/>
          </a:xfrm>
          <a:prstGeom prst="rect">
            <a:avLst/>
          </a:prstGeom>
          <a:noFill/>
        </p:spPr>
        <p:txBody>
          <a:bodyPr wrap="none" rtlCol="0">
            <a:spAutoFit/>
          </a:bodyPr>
          <a:lstStyle/>
          <a:p>
            <a:r>
              <a:rPr lang="en-US" sz="1000" b="1" dirty="0" err="1">
                <a:solidFill>
                  <a:schemeClr val="bg1"/>
                </a:solidFill>
              </a:rPr>
              <a:t>Flavoured</a:t>
            </a:r>
            <a:endParaRPr lang="en-US" sz="1000" b="1" dirty="0">
              <a:solidFill>
                <a:schemeClr val="bg1"/>
              </a:solidFill>
            </a:endParaRPr>
          </a:p>
        </p:txBody>
      </p:sp>
      <p:pic>
        <p:nvPicPr>
          <p:cNvPr id="24" name="Picture 23">
            <a:extLst>
              <a:ext uri="{FF2B5EF4-FFF2-40B4-BE49-F238E27FC236}">
                <a16:creationId xmlns:a16="http://schemas.microsoft.com/office/drawing/2014/main" id="{5069D4C2-59BE-794D-999D-3A3649740CBE}"/>
              </a:ext>
            </a:extLst>
          </p:cNvPr>
          <p:cNvPicPr>
            <a:picLocks noChangeAspect="1"/>
          </p:cNvPicPr>
          <p:nvPr/>
        </p:nvPicPr>
        <p:blipFill rotWithShape="1">
          <a:blip r:embed="rId8">
            <a:extLst>
              <a:ext uri="{28A0092B-C50C-407E-A947-70E740481C1C}">
                <a14:useLocalDpi xmlns:a14="http://schemas.microsoft.com/office/drawing/2010/main" val="0"/>
              </a:ext>
            </a:extLst>
          </a:blip>
          <a:srcRect l="2961" t="8000" r="1980" b="6601"/>
          <a:stretch/>
        </p:blipFill>
        <p:spPr>
          <a:xfrm>
            <a:off x="4644008" y="3033465"/>
            <a:ext cx="2180672" cy="1566559"/>
          </a:xfrm>
          <a:prstGeom prst="rect">
            <a:avLst/>
          </a:prstGeom>
        </p:spPr>
      </p:pic>
      <p:sp>
        <p:nvSpPr>
          <p:cNvPr id="25" name="TextBox 24">
            <a:extLst>
              <a:ext uri="{FF2B5EF4-FFF2-40B4-BE49-F238E27FC236}">
                <a16:creationId xmlns:a16="http://schemas.microsoft.com/office/drawing/2014/main" id="{11F05D5B-BE9F-A34C-BE54-E35C382833F0}"/>
              </a:ext>
            </a:extLst>
          </p:cNvPr>
          <p:cNvSpPr txBox="1"/>
          <p:nvPr/>
        </p:nvSpPr>
        <p:spPr>
          <a:xfrm>
            <a:off x="5122551" y="2790378"/>
            <a:ext cx="1213794" cy="246221"/>
          </a:xfrm>
          <a:prstGeom prst="rect">
            <a:avLst/>
          </a:prstGeom>
          <a:noFill/>
        </p:spPr>
        <p:txBody>
          <a:bodyPr wrap="none" rtlCol="0">
            <a:spAutoFit/>
          </a:bodyPr>
          <a:lstStyle/>
          <a:p>
            <a:r>
              <a:rPr lang="en-US" sz="1000" b="1" dirty="0">
                <a:solidFill>
                  <a:schemeClr val="bg1"/>
                </a:solidFill>
              </a:rPr>
              <a:t>Imported Special</a:t>
            </a:r>
          </a:p>
        </p:txBody>
      </p:sp>
      <p:pic>
        <p:nvPicPr>
          <p:cNvPr id="27" name="Picture 26">
            <a:extLst>
              <a:ext uri="{FF2B5EF4-FFF2-40B4-BE49-F238E27FC236}">
                <a16:creationId xmlns:a16="http://schemas.microsoft.com/office/drawing/2014/main" id="{66CFE9A9-33AC-2B4C-B6DB-5BFB6730CEFB}"/>
              </a:ext>
            </a:extLst>
          </p:cNvPr>
          <p:cNvPicPr>
            <a:picLocks noChangeAspect="1"/>
          </p:cNvPicPr>
          <p:nvPr/>
        </p:nvPicPr>
        <p:blipFill rotWithShape="1">
          <a:blip r:embed="rId9">
            <a:extLst>
              <a:ext uri="{28A0092B-C50C-407E-A947-70E740481C1C}">
                <a14:useLocalDpi xmlns:a14="http://schemas.microsoft.com/office/drawing/2010/main" val="0"/>
              </a:ext>
            </a:extLst>
          </a:blip>
          <a:srcRect l="2961" t="8001" r="1980" b="6601"/>
          <a:stretch/>
        </p:blipFill>
        <p:spPr>
          <a:xfrm>
            <a:off x="6915801" y="3033465"/>
            <a:ext cx="1922401" cy="1566559"/>
          </a:xfrm>
          <a:prstGeom prst="rect">
            <a:avLst/>
          </a:prstGeom>
        </p:spPr>
      </p:pic>
      <p:sp>
        <p:nvSpPr>
          <p:cNvPr id="29" name="TextBox 28">
            <a:extLst>
              <a:ext uri="{FF2B5EF4-FFF2-40B4-BE49-F238E27FC236}">
                <a16:creationId xmlns:a16="http://schemas.microsoft.com/office/drawing/2014/main" id="{22BB5B3A-5619-3C45-B23D-62D3708D8737}"/>
              </a:ext>
            </a:extLst>
          </p:cNvPr>
          <p:cNvSpPr txBox="1"/>
          <p:nvPr/>
        </p:nvSpPr>
        <p:spPr>
          <a:xfrm>
            <a:off x="7188270" y="2779343"/>
            <a:ext cx="1314784" cy="246221"/>
          </a:xfrm>
          <a:prstGeom prst="rect">
            <a:avLst/>
          </a:prstGeom>
          <a:noFill/>
        </p:spPr>
        <p:txBody>
          <a:bodyPr wrap="none" rtlCol="0">
            <a:spAutoFit/>
          </a:bodyPr>
          <a:lstStyle/>
          <a:p>
            <a:r>
              <a:rPr lang="en-US" sz="1000" b="1" dirty="0">
                <a:solidFill>
                  <a:schemeClr val="bg1"/>
                </a:solidFill>
              </a:rPr>
              <a:t>Imported Premium</a:t>
            </a:r>
          </a:p>
        </p:txBody>
      </p:sp>
    </p:spTree>
    <p:extLst>
      <p:ext uri="{BB962C8B-B14F-4D97-AF65-F5344CB8AC3E}">
        <p14:creationId xmlns:p14="http://schemas.microsoft.com/office/powerpoint/2010/main" val="3159501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4.5-A New Hope</a:t>
            </a:r>
            <a:endParaRPr lang="ko-KR" altLang="en-US" dirty="0"/>
          </a:p>
        </p:txBody>
      </p:sp>
      <p:sp>
        <p:nvSpPr>
          <p:cNvPr id="3" name="Text Placeholder 2"/>
          <p:cNvSpPr>
            <a:spLocks noGrp="1"/>
          </p:cNvSpPr>
          <p:nvPr>
            <p:ph type="body" sz="quarter" idx="11"/>
          </p:nvPr>
        </p:nvSpPr>
        <p:spPr/>
        <p:txBody>
          <a:bodyPr/>
          <a:lstStyle/>
          <a:p>
            <a:pPr lvl="0"/>
            <a:r>
              <a:rPr lang="en-US" altLang="ko-KR" dirty="0"/>
              <a:t>Hipsters to the rescue</a:t>
            </a:r>
          </a:p>
        </p:txBody>
      </p:sp>
      <p:grpSp>
        <p:nvGrpSpPr>
          <p:cNvPr id="11" name="Group 10"/>
          <p:cNvGrpSpPr/>
          <p:nvPr/>
        </p:nvGrpSpPr>
        <p:grpSpPr>
          <a:xfrm>
            <a:off x="2631961" y="1928723"/>
            <a:ext cx="6907953" cy="923331"/>
            <a:chOff x="-4521225" y="3607233"/>
            <a:chExt cx="7384522" cy="556962"/>
          </a:xfrm>
        </p:grpSpPr>
        <p:sp>
          <p:nvSpPr>
            <p:cNvPr id="12" name="TextBox 11"/>
            <p:cNvSpPr txBox="1"/>
            <p:nvPr/>
          </p:nvSpPr>
          <p:spPr>
            <a:xfrm>
              <a:off x="803640" y="3688800"/>
              <a:ext cx="2059657" cy="276999"/>
            </a:xfrm>
            <a:prstGeom prst="rect">
              <a:avLst/>
            </a:prstGeom>
            <a:noFill/>
          </p:spPr>
          <p:txBody>
            <a:bodyPr wrap="square" rtlCol="0">
              <a:spAutoFit/>
            </a:bodyPr>
            <a:lstStyle/>
            <a:p>
              <a:pPr algn="ctr"/>
              <a:endParaRPr lang="en-US" altLang="ko-KR" sz="1200" dirty="0">
                <a:solidFill>
                  <a:schemeClr val="bg1"/>
                </a:solidFill>
                <a:cs typeface="Arial" pitchFamily="34" charset="0"/>
              </a:endParaRPr>
            </a:p>
          </p:txBody>
        </p:sp>
        <p:sp>
          <p:nvSpPr>
            <p:cNvPr id="13" name="TextBox 12"/>
            <p:cNvSpPr txBox="1"/>
            <p:nvPr/>
          </p:nvSpPr>
          <p:spPr>
            <a:xfrm>
              <a:off x="-4521225" y="3607233"/>
              <a:ext cx="2155320" cy="556962"/>
            </a:xfrm>
            <a:prstGeom prst="rect">
              <a:avLst/>
            </a:prstGeom>
            <a:solidFill>
              <a:schemeClr val="accent4"/>
            </a:solidFill>
            <a:ln w="38100">
              <a:solidFill>
                <a:schemeClr val="accent4"/>
              </a:solidFill>
            </a:ln>
          </p:spPr>
          <p:txBody>
            <a:bodyPr wrap="square" rtlCol="0">
              <a:spAutoFit/>
            </a:bodyPr>
            <a:lstStyle/>
            <a:p>
              <a:pPr algn="ctr"/>
              <a:r>
                <a:rPr lang="en-US" altLang="ko-KR" b="1" dirty="0">
                  <a:solidFill>
                    <a:schemeClr val="bg1"/>
                  </a:solidFill>
                  <a:cs typeface="Arial" pitchFamily="34" charset="0"/>
                </a:rPr>
                <a:t>Artisanal Beer is the growth market</a:t>
              </a:r>
              <a:endParaRPr lang="ko-KR" altLang="en-US" b="1" dirty="0">
                <a:solidFill>
                  <a:schemeClr val="bg1"/>
                </a:solidFill>
                <a:cs typeface="Arial" pitchFamily="34" charset="0"/>
              </a:endParaRPr>
            </a:p>
          </p:txBody>
        </p:sp>
      </p:grpSp>
      <p:pic>
        <p:nvPicPr>
          <p:cNvPr id="32" name="Picture 31" descr="El fenómeno de la cerveza artesanal se asienta en España">
            <a:extLst>
              <a:ext uri="{FF2B5EF4-FFF2-40B4-BE49-F238E27FC236}">
                <a16:creationId xmlns:a16="http://schemas.microsoft.com/office/drawing/2014/main" id="{D716B3EC-FC43-41CD-A986-C3AAC06ED66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4202" y="987574"/>
            <a:ext cx="1926734" cy="2152746"/>
          </a:xfrm>
          <a:prstGeom prst="rect">
            <a:avLst/>
          </a:prstGeom>
          <a:noFill/>
          <a:ln>
            <a:noFill/>
          </a:ln>
        </p:spPr>
      </p:pic>
      <p:pic>
        <p:nvPicPr>
          <p:cNvPr id="30" name="Picture 29">
            <a:extLst>
              <a:ext uri="{FF2B5EF4-FFF2-40B4-BE49-F238E27FC236}">
                <a16:creationId xmlns:a16="http://schemas.microsoft.com/office/drawing/2014/main" id="{31D32E7C-13D4-4D5D-B656-BCE6DD406001}"/>
              </a:ext>
            </a:extLst>
          </p:cNvPr>
          <p:cNvPicPr>
            <a:picLocks noChangeAspect="1"/>
          </p:cNvPicPr>
          <p:nvPr/>
        </p:nvPicPr>
        <p:blipFill>
          <a:blip r:embed="rId3"/>
          <a:stretch>
            <a:fillRect/>
          </a:stretch>
        </p:blipFill>
        <p:spPr>
          <a:xfrm>
            <a:off x="1115616" y="3219373"/>
            <a:ext cx="3841514" cy="1792706"/>
          </a:xfrm>
          <a:prstGeom prst="rect">
            <a:avLst/>
          </a:prstGeom>
        </p:spPr>
      </p:pic>
      <p:pic>
        <p:nvPicPr>
          <p:cNvPr id="5" name="Picture 4">
            <a:extLst>
              <a:ext uri="{FF2B5EF4-FFF2-40B4-BE49-F238E27FC236}">
                <a16:creationId xmlns:a16="http://schemas.microsoft.com/office/drawing/2014/main" id="{DD4A9BE7-8C0C-4BDA-9B4D-561135BD67C1}"/>
              </a:ext>
            </a:extLst>
          </p:cNvPr>
          <p:cNvPicPr>
            <a:picLocks noChangeAspect="1"/>
          </p:cNvPicPr>
          <p:nvPr/>
        </p:nvPicPr>
        <p:blipFill>
          <a:blip r:embed="rId4"/>
          <a:stretch>
            <a:fillRect/>
          </a:stretch>
        </p:blipFill>
        <p:spPr>
          <a:xfrm>
            <a:off x="5076056" y="1923678"/>
            <a:ext cx="3841512" cy="1792706"/>
          </a:xfrm>
          <a:prstGeom prst="rect">
            <a:avLst/>
          </a:prstGeom>
        </p:spPr>
      </p:pic>
    </p:spTree>
    <p:extLst>
      <p:ext uri="{BB962C8B-B14F-4D97-AF65-F5344CB8AC3E}">
        <p14:creationId xmlns:p14="http://schemas.microsoft.com/office/powerpoint/2010/main" val="1599372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4.6- A New Hope</a:t>
            </a:r>
            <a:endParaRPr lang="ko-KR" altLang="en-US" dirty="0"/>
          </a:p>
        </p:txBody>
      </p:sp>
      <p:sp>
        <p:nvSpPr>
          <p:cNvPr id="3" name="Text Placeholder 2"/>
          <p:cNvSpPr>
            <a:spLocks noGrp="1"/>
          </p:cNvSpPr>
          <p:nvPr>
            <p:ph type="body" sz="quarter" idx="11"/>
          </p:nvPr>
        </p:nvSpPr>
        <p:spPr/>
        <p:txBody>
          <a:bodyPr/>
          <a:lstStyle/>
          <a:p>
            <a:pPr lvl="0"/>
            <a:r>
              <a:rPr lang="en-US" altLang="ko-KR" dirty="0"/>
              <a:t>Artisanal beer is the answer</a:t>
            </a:r>
          </a:p>
        </p:txBody>
      </p:sp>
      <p:grpSp>
        <p:nvGrpSpPr>
          <p:cNvPr id="11" name="Group 10"/>
          <p:cNvGrpSpPr/>
          <p:nvPr/>
        </p:nvGrpSpPr>
        <p:grpSpPr>
          <a:xfrm>
            <a:off x="4517473" y="1816237"/>
            <a:ext cx="1926735" cy="972296"/>
            <a:chOff x="803640" y="3362835"/>
            <a:chExt cx="2059657" cy="972296"/>
          </a:xfrm>
        </p:grpSpPr>
        <p:sp>
          <p:nvSpPr>
            <p:cNvPr id="12" name="TextBox 11"/>
            <p:cNvSpPr txBox="1"/>
            <p:nvPr/>
          </p:nvSpPr>
          <p:spPr>
            <a:xfrm>
              <a:off x="803640" y="3688800"/>
              <a:ext cx="2059657" cy="646331"/>
            </a:xfrm>
            <a:prstGeom prst="rect">
              <a:avLst/>
            </a:prstGeom>
            <a:noFill/>
          </p:spPr>
          <p:txBody>
            <a:bodyPr wrap="square" rtlCol="0">
              <a:spAutoFit/>
            </a:bodyPr>
            <a:lstStyle/>
            <a:p>
              <a:pPr algn="ctr"/>
              <a:r>
                <a:rPr lang="en-US" altLang="ko-KR" sz="1200" dirty="0">
                  <a:solidFill>
                    <a:schemeClr val="bg1"/>
                  </a:solidFill>
                  <a:cs typeface="Arial" pitchFamily="34" charset="0"/>
                </a:rPr>
                <a:t>The artisanal market is currently growing at 37% per year in Spain</a:t>
              </a:r>
            </a:p>
          </p:txBody>
        </p:sp>
        <p:sp>
          <p:nvSpPr>
            <p:cNvPr id="13" name="TextBox 12"/>
            <p:cNvSpPr txBox="1"/>
            <p:nvPr/>
          </p:nvSpPr>
          <p:spPr>
            <a:xfrm>
              <a:off x="803640" y="3362835"/>
              <a:ext cx="2059657" cy="276999"/>
            </a:xfrm>
            <a:prstGeom prst="rect">
              <a:avLst/>
            </a:prstGeom>
            <a:solidFill>
              <a:schemeClr val="accent4"/>
            </a:solidFill>
            <a:ln w="38100">
              <a:solidFill>
                <a:schemeClr val="accent4"/>
              </a:solidFill>
            </a:ln>
          </p:spPr>
          <p:txBody>
            <a:bodyPr wrap="square" rtlCol="0">
              <a:spAutoFit/>
            </a:bodyPr>
            <a:lstStyle/>
            <a:p>
              <a:pPr algn="ctr"/>
              <a:r>
                <a:rPr lang="en-US" altLang="ko-KR" sz="1200" b="1" dirty="0">
                  <a:solidFill>
                    <a:schemeClr val="bg1"/>
                  </a:solidFill>
                  <a:cs typeface="Arial" pitchFamily="34" charset="0"/>
                </a:rPr>
                <a:t>Growing</a:t>
              </a:r>
              <a:endParaRPr lang="ko-KR" altLang="en-US" sz="1200" b="1" dirty="0">
                <a:solidFill>
                  <a:schemeClr val="bg1"/>
                </a:solidFill>
                <a:cs typeface="Arial" pitchFamily="34" charset="0"/>
              </a:endParaRPr>
            </a:p>
          </p:txBody>
        </p:sp>
      </p:grpSp>
      <p:grpSp>
        <p:nvGrpSpPr>
          <p:cNvPr id="14" name="Group 13"/>
          <p:cNvGrpSpPr/>
          <p:nvPr/>
        </p:nvGrpSpPr>
        <p:grpSpPr>
          <a:xfrm>
            <a:off x="6677713" y="1816237"/>
            <a:ext cx="1926735" cy="972296"/>
            <a:chOff x="803640" y="3362835"/>
            <a:chExt cx="2059657" cy="972296"/>
          </a:xfrm>
        </p:grpSpPr>
        <p:sp>
          <p:nvSpPr>
            <p:cNvPr id="15" name="TextBox 14"/>
            <p:cNvSpPr txBox="1"/>
            <p:nvPr/>
          </p:nvSpPr>
          <p:spPr>
            <a:xfrm>
              <a:off x="803640" y="3688800"/>
              <a:ext cx="2059657" cy="646331"/>
            </a:xfrm>
            <a:prstGeom prst="rect">
              <a:avLst/>
            </a:prstGeom>
            <a:noFill/>
          </p:spPr>
          <p:txBody>
            <a:bodyPr wrap="square" rtlCol="0">
              <a:spAutoFit/>
            </a:bodyPr>
            <a:lstStyle/>
            <a:p>
              <a:pPr algn="ctr"/>
              <a:r>
                <a:rPr lang="en-US" altLang="ko-KR" sz="1200" dirty="0">
                  <a:solidFill>
                    <a:schemeClr val="bg1"/>
                  </a:solidFill>
                  <a:cs typeface="Arial" pitchFamily="34" charset="0"/>
                </a:rPr>
                <a:t>Our company currently has zero sales in this growth market</a:t>
              </a:r>
              <a:endParaRPr lang="ko-KR" altLang="en-US" sz="1200" dirty="0">
                <a:solidFill>
                  <a:schemeClr val="bg1"/>
                </a:solidFill>
                <a:cs typeface="Arial" pitchFamily="34" charset="0"/>
              </a:endParaRPr>
            </a:p>
          </p:txBody>
        </p:sp>
        <p:sp>
          <p:nvSpPr>
            <p:cNvPr id="16" name="TextBox 15"/>
            <p:cNvSpPr txBox="1"/>
            <p:nvPr/>
          </p:nvSpPr>
          <p:spPr>
            <a:xfrm>
              <a:off x="803640" y="3362835"/>
              <a:ext cx="2059657" cy="276999"/>
            </a:xfrm>
            <a:prstGeom prst="rect">
              <a:avLst/>
            </a:prstGeom>
            <a:noFill/>
            <a:ln w="38100">
              <a:solidFill>
                <a:schemeClr val="accent2"/>
              </a:solidFill>
            </a:ln>
          </p:spPr>
          <p:txBody>
            <a:bodyPr wrap="square" rtlCol="0">
              <a:spAutoFit/>
            </a:bodyPr>
            <a:lstStyle/>
            <a:p>
              <a:pPr algn="ctr"/>
              <a:r>
                <a:rPr lang="en-US" altLang="ko-KR" sz="1200" b="1" dirty="0">
                  <a:solidFill>
                    <a:schemeClr val="bg1"/>
                  </a:solidFill>
                  <a:cs typeface="Arial" pitchFamily="34" charset="0"/>
                </a:rPr>
                <a:t>Opportunity</a:t>
              </a:r>
              <a:endParaRPr lang="ko-KR" altLang="en-US" sz="1200" b="1" dirty="0">
                <a:solidFill>
                  <a:schemeClr val="bg1"/>
                </a:solidFill>
                <a:cs typeface="Arial" pitchFamily="34" charset="0"/>
              </a:endParaRPr>
            </a:p>
          </p:txBody>
        </p:sp>
      </p:grpSp>
      <p:grpSp>
        <p:nvGrpSpPr>
          <p:cNvPr id="20" name="Group 19"/>
          <p:cNvGrpSpPr/>
          <p:nvPr/>
        </p:nvGrpSpPr>
        <p:grpSpPr>
          <a:xfrm>
            <a:off x="4517472" y="3270488"/>
            <a:ext cx="1926735" cy="1156962"/>
            <a:chOff x="803640" y="3362835"/>
            <a:chExt cx="2059657" cy="1156962"/>
          </a:xfrm>
        </p:grpSpPr>
        <p:sp>
          <p:nvSpPr>
            <p:cNvPr id="21" name="TextBox 20"/>
            <p:cNvSpPr txBox="1"/>
            <p:nvPr/>
          </p:nvSpPr>
          <p:spPr>
            <a:xfrm>
              <a:off x="803640" y="3688800"/>
              <a:ext cx="2059657" cy="830997"/>
            </a:xfrm>
            <a:prstGeom prst="rect">
              <a:avLst/>
            </a:prstGeom>
            <a:noFill/>
          </p:spPr>
          <p:txBody>
            <a:bodyPr wrap="square" rtlCol="0">
              <a:spAutoFit/>
            </a:bodyPr>
            <a:lstStyle/>
            <a:p>
              <a:pPr algn="ctr"/>
              <a:r>
                <a:rPr lang="en-US" altLang="ko-KR" sz="1200" dirty="0">
                  <a:solidFill>
                    <a:schemeClr val="bg1"/>
                  </a:solidFill>
                  <a:cs typeface="Arial" pitchFamily="34" charset="0"/>
                </a:rPr>
                <a:t>In the US the craft beer market is worth over $114bn, 24% of total sales </a:t>
              </a:r>
              <a:endParaRPr lang="ko-KR" altLang="en-US" sz="1200" dirty="0">
                <a:solidFill>
                  <a:schemeClr val="bg1"/>
                </a:solidFill>
                <a:cs typeface="Arial" pitchFamily="34" charset="0"/>
              </a:endParaRPr>
            </a:p>
          </p:txBody>
        </p:sp>
        <p:sp>
          <p:nvSpPr>
            <p:cNvPr id="22" name="TextBox 21"/>
            <p:cNvSpPr txBox="1"/>
            <p:nvPr/>
          </p:nvSpPr>
          <p:spPr>
            <a:xfrm>
              <a:off x="803640" y="3362835"/>
              <a:ext cx="2059657" cy="276999"/>
            </a:xfrm>
            <a:prstGeom prst="rect">
              <a:avLst/>
            </a:prstGeom>
            <a:noFill/>
            <a:ln w="38100">
              <a:solidFill>
                <a:schemeClr val="accent2"/>
              </a:solidFill>
            </a:ln>
          </p:spPr>
          <p:txBody>
            <a:bodyPr wrap="square" rtlCol="0">
              <a:spAutoFit/>
            </a:bodyPr>
            <a:lstStyle/>
            <a:p>
              <a:pPr algn="ctr"/>
              <a:r>
                <a:rPr lang="en-US" altLang="ko-KR" sz="1200" b="1" dirty="0">
                  <a:solidFill>
                    <a:schemeClr val="bg1"/>
                  </a:solidFill>
                  <a:cs typeface="Arial" pitchFamily="34" charset="0"/>
                </a:rPr>
                <a:t>Proven success</a:t>
              </a:r>
              <a:endParaRPr lang="ko-KR" altLang="en-US" sz="1200" b="1" dirty="0">
                <a:solidFill>
                  <a:schemeClr val="bg1"/>
                </a:solidFill>
                <a:cs typeface="Arial" pitchFamily="34" charset="0"/>
              </a:endParaRPr>
            </a:p>
          </p:txBody>
        </p:sp>
      </p:grpSp>
      <p:grpSp>
        <p:nvGrpSpPr>
          <p:cNvPr id="23" name="Group 22"/>
          <p:cNvGrpSpPr/>
          <p:nvPr/>
        </p:nvGrpSpPr>
        <p:grpSpPr>
          <a:xfrm>
            <a:off x="6677712" y="3270488"/>
            <a:ext cx="1926735" cy="1156962"/>
            <a:chOff x="803640" y="3362835"/>
            <a:chExt cx="2059657" cy="1156962"/>
          </a:xfrm>
        </p:grpSpPr>
        <p:sp>
          <p:nvSpPr>
            <p:cNvPr id="24" name="TextBox 23"/>
            <p:cNvSpPr txBox="1"/>
            <p:nvPr/>
          </p:nvSpPr>
          <p:spPr>
            <a:xfrm>
              <a:off x="803640" y="3688800"/>
              <a:ext cx="2059657" cy="830997"/>
            </a:xfrm>
            <a:prstGeom prst="rect">
              <a:avLst/>
            </a:prstGeom>
            <a:noFill/>
          </p:spPr>
          <p:txBody>
            <a:bodyPr wrap="square" rtlCol="0">
              <a:spAutoFit/>
            </a:bodyPr>
            <a:lstStyle/>
            <a:p>
              <a:pPr algn="ctr"/>
              <a:r>
                <a:rPr lang="en-GB" altLang="ko-KR" sz="1200" dirty="0">
                  <a:solidFill>
                    <a:schemeClr val="bg1"/>
                  </a:solidFill>
                  <a:cs typeface="Arial" pitchFamily="34" charset="0"/>
                </a:rPr>
                <a:t>Molson Coors has just arrived in the Spanish market, proving the opportunity</a:t>
              </a:r>
              <a:endParaRPr lang="ko-KR" altLang="en-US" sz="1200" dirty="0">
                <a:solidFill>
                  <a:schemeClr val="bg1"/>
                </a:solidFill>
                <a:cs typeface="Arial" pitchFamily="34" charset="0"/>
              </a:endParaRPr>
            </a:p>
          </p:txBody>
        </p:sp>
        <p:sp>
          <p:nvSpPr>
            <p:cNvPr id="25" name="TextBox 24"/>
            <p:cNvSpPr txBox="1"/>
            <p:nvPr/>
          </p:nvSpPr>
          <p:spPr>
            <a:xfrm>
              <a:off x="803640" y="3362835"/>
              <a:ext cx="2059657" cy="276999"/>
            </a:xfrm>
            <a:prstGeom prst="rect">
              <a:avLst/>
            </a:prstGeom>
            <a:solidFill>
              <a:schemeClr val="accent4"/>
            </a:solidFill>
            <a:ln w="38100">
              <a:solidFill>
                <a:schemeClr val="accent4"/>
              </a:solidFill>
            </a:ln>
          </p:spPr>
          <p:txBody>
            <a:bodyPr wrap="square" rtlCol="0">
              <a:spAutoFit/>
            </a:bodyPr>
            <a:lstStyle/>
            <a:p>
              <a:pPr algn="ctr"/>
              <a:r>
                <a:rPr lang="en-US" altLang="ko-KR" sz="1200" b="1" dirty="0">
                  <a:solidFill>
                    <a:schemeClr val="bg1"/>
                  </a:solidFill>
                  <a:cs typeface="Arial" pitchFamily="34" charset="0"/>
                </a:rPr>
                <a:t>New insurgents</a:t>
              </a:r>
              <a:endParaRPr lang="ko-KR" altLang="en-US" sz="1200" b="1" dirty="0">
                <a:solidFill>
                  <a:schemeClr val="bg1"/>
                </a:solidFill>
                <a:cs typeface="Arial" pitchFamily="34" charset="0"/>
              </a:endParaRPr>
            </a:p>
          </p:txBody>
        </p:sp>
      </p:grpSp>
      <p:sp>
        <p:nvSpPr>
          <p:cNvPr id="4" name="Rectangle 3"/>
          <p:cNvSpPr/>
          <p:nvPr/>
        </p:nvSpPr>
        <p:spPr>
          <a:xfrm>
            <a:off x="274254" y="1460273"/>
            <a:ext cx="3842963" cy="2782512"/>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4" name="Picture 33">
            <a:extLst>
              <a:ext uri="{FF2B5EF4-FFF2-40B4-BE49-F238E27FC236}">
                <a16:creationId xmlns:a16="http://schemas.microsoft.com/office/drawing/2014/main" id="{05E91940-324B-4138-9732-89A3FD27F6CD}"/>
              </a:ext>
            </a:extLst>
          </p:cNvPr>
          <p:cNvPicPr>
            <a:picLocks noChangeAspect="1"/>
          </p:cNvPicPr>
          <p:nvPr/>
        </p:nvPicPr>
        <p:blipFill>
          <a:blip r:embed="rId2"/>
          <a:stretch>
            <a:fillRect/>
          </a:stretch>
        </p:blipFill>
        <p:spPr>
          <a:xfrm>
            <a:off x="331291" y="1512565"/>
            <a:ext cx="3728887" cy="2677927"/>
          </a:xfrm>
          <a:prstGeom prst="rect">
            <a:avLst/>
          </a:prstGeom>
        </p:spPr>
      </p:pic>
    </p:spTree>
    <p:extLst>
      <p:ext uri="{BB962C8B-B14F-4D97-AF65-F5344CB8AC3E}">
        <p14:creationId xmlns:p14="http://schemas.microsoft.com/office/powerpoint/2010/main" val="5862298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4.7- The Artisanal Solution</a:t>
            </a:r>
            <a:endParaRPr lang="ko-KR" altLang="en-US" dirty="0"/>
          </a:p>
        </p:txBody>
      </p:sp>
      <p:sp>
        <p:nvSpPr>
          <p:cNvPr id="3" name="Text Placeholder 2"/>
          <p:cNvSpPr>
            <a:spLocks noGrp="1"/>
          </p:cNvSpPr>
          <p:nvPr>
            <p:ph type="body" sz="quarter" idx="11"/>
          </p:nvPr>
        </p:nvSpPr>
        <p:spPr/>
        <p:txBody>
          <a:bodyPr/>
          <a:lstStyle/>
          <a:p>
            <a:pPr lvl="0"/>
            <a:r>
              <a:rPr lang="en-US" altLang="ko-KR" dirty="0"/>
              <a:t>Seizing the opportunity</a:t>
            </a:r>
          </a:p>
        </p:txBody>
      </p:sp>
      <p:sp>
        <p:nvSpPr>
          <p:cNvPr id="10" name="TextBox 9"/>
          <p:cNvSpPr txBox="1"/>
          <p:nvPr/>
        </p:nvSpPr>
        <p:spPr>
          <a:xfrm>
            <a:off x="-108520" y="843558"/>
            <a:ext cx="1847596" cy="1246495"/>
          </a:xfrm>
          <a:prstGeom prst="rect">
            <a:avLst/>
          </a:prstGeom>
          <a:noFill/>
        </p:spPr>
        <p:txBody>
          <a:bodyPr wrap="square" rtlCol="0">
            <a:spAutoFit/>
          </a:bodyPr>
          <a:lstStyle/>
          <a:p>
            <a:pPr marL="171450" indent="-171450" algn="ctr">
              <a:buFont typeface="Arial" panose="020B0604020202020204" pitchFamily="34" charset="0"/>
              <a:buChar char="•"/>
            </a:pPr>
            <a:endParaRPr lang="en-US" altLang="ko-KR" sz="1300" b="1" dirty="0">
              <a:solidFill>
                <a:schemeClr val="bg1"/>
              </a:solidFill>
              <a:cs typeface="Arial" pitchFamily="34" charset="0"/>
            </a:endParaRPr>
          </a:p>
          <a:p>
            <a:pPr algn="ctr"/>
            <a:endParaRPr lang="en-US" altLang="ko-KR" sz="1400" b="1" dirty="0">
              <a:solidFill>
                <a:schemeClr val="bg1"/>
              </a:solidFill>
              <a:cs typeface="Arial" pitchFamily="34" charset="0"/>
            </a:endParaRPr>
          </a:p>
          <a:p>
            <a:pPr algn="ctr"/>
            <a:endParaRPr lang="en-US" altLang="ko-KR" sz="1200" b="1" dirty="0">
              <a:solidFill>
                <a:schemeClr val="bg1"/>
              </a:solidFill>
              <a:cs typeface="Arial" pitchFamily="34" charset="0"/>
            </a:endParaRPr>
          </a:p>
          <a:p>
            <a:pPr algn="ctr"/>
            <a:endParaRPr lang="en-US" altLang="ko-KR" sz="1200" b="1" dirty="0">
              <a:solidFill>
                <a:schemeClr val="bg1"/>
              </a:solidFill>
              <a:cs typeface="Arial" pitchFamily="34" charset="0"/>
            </a:endParaRPr>
          </a:p>
          <a:p>
            <a:pPr algn="ctr"/>
            <a:endParaRPr lang="en-US" altLang="ko-KR" sz="1200" b="1" dirty="0">
              <a:solidFill>
                <a:schemeClr val="bg1"/>
              </a:solidFill>
              <a:cs typeface="Arial" pitchFamily="34" charset="0"/>
            </a:endParaRPr>
          </a:p>
          <a:p>
            <a:pPr algn="ctr"/>
            <a:endParaRPr lang="ko-KR" altLang="en-US" sz="1200" b="1" dirty="0">
              <a:solidFill>
                <a:schemeClr val="bg1"/>
              </a:solidFill>
              <a:cs typeface="Arial" pitchFamily="34" charset="0"/>
            </a:endParaRPr>
          </a:p>
        </p:txBody>
      </p:sp>
      <p:graphicFrame>
        <p:nvGraphicFramePr>
          <p:cNvPr id="7" name="Chart 6">
            <a:extLst>
              <a:ext uri="{FF2B5EF4-FFF2-40B4-BE49-F238E27FC236}">
                <a16:creationId xmlns:a16="http://schemas.microsoft.com/office/drawing/2014/main" id="{48342EC8-B663-4CEA-ADC6-2265E4CF72EE}"/>
              </a:ext>
            </a:extLst>
          </p:cNvPr>
          <p:cNvGraphicFramePr>
            <a:graphicFrameLocks/>
          </p:cNvGraphicFramePr>
          <p:nvPr>
            <p:extLst>
              <p:ext uri="{D42A27DB-BD31-4B8C-83A1-F6EECF244321}">
                <p14:modId xmlns:p14="http://schemas.microsoft.com/office/powerpoint/2010/main" val="20944808"/>
              </p:ext>
            </p:extLst>
          </p:nvPr>
        </p:nvGraphicFramePr>
        <p:xfrm>
          <a:off x="539552" y="1241605"/>
          <a:ext cx="5472608" cy="3240360"/>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a:extLst>
              <a:ext uri="{FF2B5EF4-FFF2-40B4-BE49-F238E27FC236}">
                <a16:creationId xmlns:a16="http://schemas.microsoft.com/office/drawing/2014/main" id="{4EFA210E-B637-48AE-AA0D-AC08E45C7982}"/>
              </a:ext>
            </a:extLst>
          </p:cNvPr>
          <p:cNvSpPr txBox="1"/>
          <p:nvPr/>
        </p:nvSpPr>
        <p:spPr>
          <a:xfrm>
            <a:off x="6444208" y="1187401"/>
            <a:ext cx="1512168" cy="4308872"/>
          </a:xfrm>
          <a:prstGeom prst="rect">
            <a:avLst/>
          </a:prstGeom>
          <a:noFill/>
        </p:spPr>
        <p:txBody>
          <a:bodyPr wrap="square" rtlCol="0">
            <a:spAutoFit/>
          </a:bodyPr>
          <a:lstStyle/>
          <a:p>
            <a:pPr marL="171450" indent="-171450" algn="ctr">
              <a:buFont typeface="Arial" panose="020B0604020202020204" pitchFamily="34" charset="0"/>
              <a:buChar char="•"/>
            </a:pPr>
            <a:endParaRPr lang="en-US" altLang="ko-KR" sz="1100" b="1" dirty="0">
              <a:solidFill>
                <a:schemeClr val="bg1"/>
              </a:solidFill>
              <a:cs typeface="Arial" pitchFamily="34" charset="0"/>
            </a:endParaRPr>
          </a:p>
          <a:p>
            <a:pPr algn="ctr"/>
            <a:br>
              <a:rPr lang="en-US" altLang="ko-KR" sz="1100" b="1" dirty="0">
                <a:solidFill>
                  <a:schemeClr val="bg1"/>
                </a:solidFill>
                <a:cs typeface="Arial" pitchFamily="34" charset="0"/>
              </a:rPr>
            </a:br>
            <a:r>
              <a:rPr lang="en-US" altLang="ko-KR" sz="1400" b="1" dirty="0">
                <a:solidFill>
                  <a:schemeClr val="bg1"/>
                </a:solidFill>
                <a:cs typeface="Arial" pitchFamily="34" charset="0"/>
              </a:rPr>
              <a:t>Targets</a:t>
            </a:r>
          </a:p>
          <a:p>
            <a:pPr algn="ctr"/>
            <a:endParaRPr lang="en-US" altLang="ko-KR" sz="1100" b="1" u="sng" dirty="0">
              <a:solidFill>
                <a:schemeClr val="bg1"/>
              </a:solidFill>
              <a:cs typeface="Arial" pitchFamily="34" charset="0"/>
            </a:endParaRPr>
          </a:p>
          <a:p>
            <a:pPr marL="171450" indent="-171450" algn="ctr">
              <a:buFont typeface="Arial" panose="020B0604020202020204" pitchFamily="34" charset="0"/>
              <a:buChar char="•"/>
            </a:pPr>
            <a:endParaRPr lang="en-US" altLang="ko-KR" sz="1100" b="1" dirty="0">
              <a:solidFill>
                <a:schemeClr val="bg1"/>
              </a:solidFill>
              <a:cs typeface="Arial" pitchFamily="34" charset="0"/>
            </a:endParaRPr>
          </a:p>
          <a:p>
            <a:pPr marL="171450" indent="-171450" algn="ctr">
              <a:buFont typeface="Arial" panose="020B0604020202020204" pitchFamily="34" charset="0"/>
              <a:buChar char="•"/>
            </a:pPr>
            <a:r>
              <a:rPr lang="en-US" altLang="ko-KR" sz="1100" b="1" dirty="0">
                <a:solidFill>
                  <a:srgbClr val="FFC000"/>
                </a:solidFill>
                <a:cs typeface="Arial" pitchFamily="34" charset="0"/>
              </a:rPr>
              <a:t>1%</a:t>
            </a:r>
            <a:r>
              <a:rPr lang="en-US" altLang="ko-KR" sz="1100" b="1" dirty="0">
                <a:solidFill>
                  <a:schemeClr val="bg1"/>
                </a:solidFill>
                <a:cs typeface="Arial" pitchFamily="34" charset="0"/>
              </a:rPr>
              <a:t> of the market by the end of month 1</a:t>
            </a:r>
          </a:p>
          <a:p>
            <a:pPr marL="171450" indent="-171450" algn="ctr">
              <a:buFont typeface="Arial" panose="020B0604020202020204" pitchFamily="34" charset="0"/>
              <a:buChar char="•"/>
            </a:pPr>
            <a:endParaRPr lang="en-US" altLang="ko-KR" sz="1100" b="1" dirty="0">
              <a:solidFill>
                <a:schemeClr val="bg1"/>
              </a:solidFill>
              <a:cs typeface="Arial" pitchFamily="34" charset="0"/>
            </a:endParaRPr>
          </a:p>
          <a:p>
            <a:pPr marL="171450" indent="-171450" algn="ctr">
              <a:buFont typeface="Arial" panose="020B0604020202020204" pitchFamily="34" charset="0"/>
              <a:buChar char="•"/>
            </a:pPr>
            <a:r>
              <a:rPr lang="en-US" altLang="ko-KR" sz="1100" b="1" dirty="0">
                <a:solidFill>
                  <a:srgbClr val="FFC000"/>
                </a:solidFill>
                <a:cs typeface="Arial" pitchFamily="34" charset="0"/>
              </a:rPr>
              <a:t>5% </a:t>
            </a:r>
            <a:r>
              <a:rPr lang="en-US" altLang="ko-KR" sz="1100" b="1" dirty="0">
                <a:solidFill>
                  <a:schemeClr val="bg1"/>
                </a:solidFill>
                <a:cs typeface="Arial" pitchFamily="34" charset="0"/>
              </a:rPr>
              <a:t>of the market by the end of year 1</a:t>
            </a:r>
          </a:p>
          <a:p>
            <a:pPr marL="171450" indent="-171450" algn="ctr">
              <a:buFont typeface="Arial" panose="020B0604020202020204" pitchFamily="34" charset="0"/>
              <a:buChar char="•"/>
            </a:pPr>
            <a:endParaRPr lang="en-US" altLang="ko-KR" sz="1100" b="1" dirty="0">
              <a:solidFill>
                <a:schemeClr val="bg1"/>
              </a:solidFill>
              <a:cs typeface="Arial" pitchFamily="34" charset="0"/>
            </a:endParaRPr>
          </a:p>
          <a:p>
            <a:pPr marL="171450" indent="-171450" algn="ctr">
              <a:buFont typeface="Arial" panose="020B0604020202020204" pitchFamily="34" charset="0"/>
              <a:buChar char="•"/>
            </a:pPr>
            <a:r>
              <a:rPr lang="en-US" altLang="ko-KR" sz="1100" b="1" dirty="0">
                <a:solidFill>
                  <a:srgbClr val="FFC000"/>
                </a:solidFill>
                <a:cs typeface="Arial" pitchFamily="34" charset="0"/>
              </a:rPr>
              <a:t>8% </a:t>
            </a:r>
            <a:r>
              <a:rPr lang="en-US" altLang="ko-KR" sz="1100" b="1" dirty="0">
                <a:solidFill>
                  <a:schemeClr val="bg1"/>
                </a:solidFill>
                <a:cs typeface="Arial" pitchFamily="34" charset="0"/>
              </a:rPr>
              <a:t>of the market by the end of year 2 </a:t>
            </a:r>
          </a:p>
          <a:p>
            <a:pPr algn="ctr"/>
            <a:r>
              <a:rPr lang="en-US" altLang="ko-KR" sz="1100" b="1" dirty="0">
                <a:solidFill>
                  <a:schemeClr val="bg1"/>
                </a:solidFill>
                <a:cs typeface="Arial" pitchFamily="34" charset="0"/>
              </a:rPr>
              <a:t>-</a:t>
            </a:r>
          </a:p>
          <a:p>
            <a:pPr algn="ctr"/>
            <a:r>
              <a:rPr lang="en-US" altLang="ko-KR" sz="1100" b="1" dirty="0">
                <a:solidFill>
                  <a:schemeClr val="bg1"/>
                </a:solidFill>
                <a:cs typeface="Arial" pitchFamily="34" charset="0"/>
              </a:rPr>
              <a:t>This translates to  </a:t>
            </a:r>
            <a:r>
              <a:rPr lang="en-US" altLang="ko-KR" sz="1100" b="1" dirty="0">
                <a:solidFill>
                  <a:srgbClr val="FFC000"/>
                </a:solidFill>
                <a:cs typeface="Arial" pitchFamily="34" charset="0"/>
              </a:rPr>
              <a:t>€559,547 in revenue</a:t>
            </a:r>
          </a:p>
          <a:p>
            <a:pPr algn="ctr"/>
            <a:endParaRPr lang="en-US" altLang="ko-KR" sz="1400" b="1" dirty="0">
              <a:solidFill>
                <a:schemeClr val="bg1"/>
              </a:solidFill>
              <a:cs typeface="Arial" pitchFamily="34" charset="0"/>
            </a:endParaRPr>
          </a:p>
          <a:p>
            <a:pPr algn="ctr"/>
            <a:endParaRPr lang="en-US" altLang="ko-KR" sz="1200" b="1" dirty="0">
              <a:solidFill>
                <a:schemeClr val="bg1"/>
              </a:solidFill>
              <a:cs typeface="Arial" pitchFamily="34" charset="0"/>
            </a:endParaRPr>
          </a:p>
          <a:p>
            <a:pPr algn="ctr"/>
            <a:endParaRPr lang="en-US" altLang="ko-KR" sz="1200" b="1" dirty="0">
              <a:solidFill>
                <a:schemeClr val="bg1"/>
              </a:solidFill>
              <a:cs typeface="Arial" pitchFamily="34" charset="0"/>
            </a:endParaRPr>
          </a:p>
          <a:p>
            <a:pPr algn="ctr"/>
            <a:endParaRPr lang="en-US" altLang="ko-KR" sz="1200" b="1" dirty="0">
              <a:solidFill>
                <a:schemeClr val="bg1"/>
              </a:solidFill>
              <a:cs typeface="Arial" pitchFamily="34" charset="0"/>
            </a:endParaRPr>
          </a:p>
          <a:p>
            <a:pPr algn="ctr"/>
            <a:endParaRPr lang="ko-KR" altLang="en-US" sz="1200" b="1" dirty="0">
              <a:solidFill>
                <a:schemeClr val="bg1"/>
              </a:solidFill>
              <a:cs typeface="Arial" pitchFamily="34" charset="0"/>
            </a:endParaRPr>
          </a:p>
        </p:txBody>
      </p:sp>
    </p:spTree>
    <p:extLst>
      <p:ext uri="{BB962C8B-B14F-4D97-AF65-F5344CB8AC3E}">
        <p14:creationId xmlns:p14="http://schemas.microsoft.com/office/powerpoint/2010/main" val="1573745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sz="3200" dirty="0"/>
              <a:t>Any Questions?</a:t>
            </a:r>
            <a:endParaRPr lang="ko-KR" altLang="en-US" sz="3200" dirty="0"/>
          </a:p>
        </p:txBody>
      </p:sp>
      <p:sp>
        <p:nvSpPr>
          <p:cNvPr id="3" name="Text Placeholder 2"/>
          <p:cNvSpPr>
            <a:spLocks noGrp="1"/>
          </p:cNvSpPr>
          <p:nvPr>
            <p:ph type="body" sz="quarter" idx="11"/>
          </p:nvPr>
        </p:nvSpPr>
        <p:spPr/>
        <p:txBody>
          <a:bodyPr/>
          <a:lstStyle/>
          <a:p>
            <a:pPr lvl="0"/>
            <a:endParaRPr lang="en-US" altLang="ko-KR" dirty="0"/>
          </a:p>
        </p:txBody>
      </p:sp>
      <p:sp>
        <p:nvSpPr>
          <p:cNvPr id="9" name="Parallelogram 8">
            <a:extLst>
              <a:ext uri="{FF2B5EF4-FFF2-40B4-BE49-F238E27FC236}">
                <a16:creationId xmlns:a16="http://schemas.microsoft.com/office/drawing/2014/main" id="{937BD9E3-D8B1-FC44-98FA-2031178ED157}"/>
              </a:ext>
            </a:extLst>
          </p:cNvPr>
          <p:cNvSpPr/>
          <p:nvPr/>
        </p:nvSpPr>
        <p:spPr>
          <a:xfrm>
            <a:off x="-1764704" y="0"/>
            <a:ext cx="5544616" cy="5236046"/>
          </a:xfrm>
          <a:prstGeom prst="parallelogra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3343744-0A7B-D64A-AC08-3007D5243817}"/>
              </a:ext>
            </a:extLst>
          </p:cNvPr>
          <p:cNvCxnSpPr>
            <a:cxnSpLocks/>
          </p:cNvCxnSpPr>
          <p:nvPr/>
        </p:nvCxnSpPr>
        <p:spPr>
          <a:xfrm flipH="1">
            <a:off x="2483768" y="0"/>
            <a:ext cx="1296144" cy="523051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F7B88C3-ED9E-6B45-B223-BDC8565A496D}"/>
              </a:ext>
            </a:extLst>
          </p:cNvPr>
          <p:cNvCxnSpPr>
            <a:cxnSpLocks/>
          </p:cNvCxnSpPr>
          <p:nvPr/>
        </p:nvCxnSpPr>
        <p:spPr>
          <a:xfrm flipH="1">
            <a:off x="2699792" y="0"/>
            <a:ext cx="1296144" cy="5273541"/>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442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1-Market Overview </a:t>
            </a:r>
          </a:p>
        </p:txBody>
      </p:sp>
      <p:sp>
        <p:nvSpPr>
          <p:cNvPr id="3" name="Text Placeholder 2"/>
          <p:cNvSpPr>
            <a:spLocks noGrp="1"/>
          </p:cNvSpPr>
          <p:nvPr>
            <p:ph type="body" sz="quarter" idx="11"/>
          </p:nvPr>
        </p:nvSpPr>
        <p:spPr>
          <a:xfrm>
            <a:off x="4860032" y="2931790"/>
            <a:ext cx="3168352" cy="504056"/>
          </a:xfrm>
        </p:spPr>
        <p:txBody>
          <a:bodyPr/>
          <a:lstStyle/>
          <a:p>
            <a:pPr lvl="0"/>
            <a:endParaRPr lang="en-US" altLang="ko-KR" dirty="0"/>
          </a:p>
        </p:txBody>
      </p:sp>
    </p:spTree>
    <p:extLst>
      <p:ext uri="{BB962C8B-B14F-4D97-AF65-F5344CB8AC3E}">
        <p14:creationId xmlns:p14="http://schemas.microsoft.com/office/powerpoint/2010/main" val="3361452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rgbClr val="FFC000"/>
                </a:solidFill>
              </a:rPr>
              <a:t>1.1 The Market View</a:t>
            </a:r>
            <a:endParaRPr lang="ko-KR" altLang="en-US" dirty="0">
              <a:solidFill>
                <a:srgbClr val="FFC000"/>
              </a:solidFill>
            </a:endParaRPr>
          </a:p>
        </p:txBody>
      </p:sp>
      <p:sp>
        <p:nvSpPr>
          <p:cNvPr id="3" name="Text Placeholder 2"/>
          <p:cNvSpPr>
            <a:spLocks noGrp="1"/>
          </p:cNvSpPr>
          <p:nvPr>
            <p:ph type="body" sz="quarter" idx="11"/>
          </p:nvPr>
        </p:nvSpPr>
        <p:spPr/>
        <p:txBody>
          <a:bodyPr/>
          <a:lstStyle/>
          <a:p>
            <a:pPr lvl="0"/>
            <a:r>
              <a:rPr lang="en-US" altLang="ko-KR" dirty="0">
                <a:solidFill>
                  <a:srgbClr val="FFC000"/>
                </a:solidFill>
              </a:rPr>
              <a:t>The Overall Sales view</a:t>
            </a:r>
          </a:p>
        </p:txBody>
      </p:sp>
      <p:sp>
        <p:nvSpPr>
          <p:cNvPr id="11" name="TextBox 10"/>
          <p:cNvSpPr txBox="1"/>
          <p:nvPr/>
        </p:nvSpPr>
        <p:spPr>
          <a:xfrm>
            <a:off x="427017" y="1165563"/>
            <a:ext cx="3312369" cy="461665"/>
          </a:xfrm>
          <a:prstGeom prst="rect">
            <a:avLst/>
          </a:prstGeom>
          <a:noFill/>
        </p:spPr>
        <p:txBody>
          <a:bodyPr wrap="square" rtlCol="0">
            <a:spAutoFit/>
          </a:bodyPr>
          <a:lstStyle/>
          <a:p>
            <a:r>
              <a:rPr lang="en-US" altLang="ko-KR" sz="1200" dirty="0">
                <a:solidFill>
                  <a:schemeClr val="bg1"/>
                </a:solidFill>
                <a:cs typeface="Arial" pitchFamily="34" charset="0"/>
              </a:rPr>
              <a:t>Seasonality in terms of the volume sold when looking at the overall trend</a:t>
            </a:r>
          </a:p>
        </p:txBody>
      </p:sp>
      <p:sp>
        <p:nvSpPr>
          <p:cNvPr id="12" name="Block Arc 14"/>
          <p:cNvSpPr/>
          <p:nvPr/>
        </p:nvSpPr>
        <p:spPr>
          <a:xfrm rot="16200000">
            <a:off x="6536075" y="2302997"/>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9" name="Picture 8" descr="A screenshot of a cell phone&#10;&#10;Description automatically generated">
            <a:extLst>
              <a:ext uri="{FF2B5EF4-FFF2-40B4-BE49-F238E27FC236}">
                <a16:creationId xmlns:a16="http://schemas.microsoft.com/office/drawing/2014/main" id="{1223AFB2-C108-2149-9638-20F45FABD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5292" y="1164753"/>
            <a:ext cx="4321204" cy="2509312"/>
          </a:xfrm>
          <a:prstGeom prst="rect">
            <a:avLst/>
          </a:prstGeom>
        </p:spPr>
      </p:pic>
      <p:cxnSp>
        <p:nvCxnSpPr>
          <p:cNvPr id="23" name="Straight Arrow Connector 22">
            <a:extLst>
              <a:ext uri="{FF2B5EF4-FFF2-40B4-BE49-F238E27FC236}">
                <a16:creationId xmlns:a16="http://schemas.microsoft.com/office/drawing/2014/main" id="{E9179F7B-6F2C-9645-8E39-3D35C0CDE3CF}"/>
              </a:ext>
            </a:extLst>
          </p:cNvPr>
          <p:cNvCxnSpPr>
            <a:cxnSpLocks/>
          </p:cNvCxnSpPr>
          <p:nvPr/>
        </p:nvCxnSpPr>
        <p:spPr>
          <a:xfrm>
            <a:off x="3923928" y="1347614"/>
            <a:ext cx="576064"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Straight Arrow Connector 26">
            <a:extLst>
              <a:ext uri="{FF2B5EF4-FFF2-40B4-BE49-F238E27FC236}">
                <a16:creationId xmlns:a16="http://schemas.microsoft.com/office/drawing/2014/main" id="{709AC480-8D12-D94B-834B-02C8F9F12DA0}"/>
              </a:ext>
            </a:extLst>
          </p:cNvPr>
          <p:cNvCxnSpPr>
            <a:cxnSpLocks/>
          </p:cNvCxnSpPr>
          <p:nvPr/>
        </p:nvCxnSpPr>
        <p:spPr>
          <a:xfrm flipH="1">
            <a:off x="4644008" y="4083918"/>
            <a:ext cx="504056"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29" name="Picture 28" descr="A screenshot of a social media post&#10;&#10;Description automatically generated">
            <a:extLst>
              <a:ext uri="{FF2B5EF4-FFF2-40B4-BE49-F238E27FC236}">
                <a16:creationId xmlns:a16="http://schemas.microsoft.com/office/drawing/2014/main" id="{D153A45B-9A79-7D4B-84C6-EBDFFA7CAEA0}"/>
              </a:ext>
            </a:extLst>
          </p:cNvPr>
          <p:cNvPicPr>
            <a:picLocks noChangeAspect="1"/>
          </p:cNvPicPr>
          <p:nvPr/>
        </p:nvPicPr>
        <p:blipFill rotWithShape="1">
          <a:blip r:embed="rId4">
            <a:extLst>
              <a:ext uri="{28A0092B-C50C-407E-A947-70E740481C1C}">
                <a14:useLocalDpi xmlns:a14="http://schemas.microsoft.com/office/drawing/2010/main" val="0"/>
              </a:ext>
            </a:extLst>
          </a:blip>
          <a:srcRect l="6921" r="7204"/>
          <a:stretch/>
        </p:blipFill>
        <p:spPr>
          <a:xfrm>
            <a:off x="250797" y="2303109"/>
            <a:ext cx="4321203" cy="2641222"/>
          </a:xfrm>
          <a:prstGeom prst="rect">
            <a:avLst/>
          </a:prstGeom>
        </p:spPr>
      </p:pic>
      <p:sp>
        <p:nvSpPr>
          <p:cNvPr id="36" name="TextBox 35">
            <a:extLst>
              <a:ext uri="{FF2B5EF4-FFF2-40B4-BE49-F238E27FC236}">
                <a16:creationId xmlns:a16="http://schemas.microsoft.com/office/drawing/2014/main" id="{45D70870-9454-1E4E-AAB3-9486208D19EA}"/>
              </a:ext>
            </a:extLst>
          </p:cNvPr>
          <p:cNvSpPr txBox="1"/>
          <p:nvPr/>
        </p:nvSpPr>
        <p:spPr>
          <a:xfrm>
            <a:off x="5375009" y="3873065"/>
            <a:ext cx="2321908" cy="646331"/>
          </a:xfrm>
          <a:prstGeom prst="rect">
            <a:avLst/>
          </a:prstGeom>
          <a:noFill/>
        </p:spPr>
        <p:txBody>
          <a:bodyPr wrap="square" rtlCol="0">
            <a:spAutoFit/>
          </a:bodyPr>
          <a:lstStyle/>
          <a:p>
            <a:r>
              <a:rPr lang="en-US" altLang="ko-KR" sz="1200" dirty="0">
                <a:solidFill>
                  <a:schemeClr val="bg1"/>
                </a:solidFill>
                <a:cs typeface="Arial" pitchFamily="34" charset="0"/>
              </a:rPr>
              <a:t>National beer leading the sales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Followed by Import Premium</a:t>
            </a:r>
          </a:p>
        </p:txBody>
      </p:sp>
    </p:spTree>
    <p:extLst>
      <p:ext uri="{BB962C8B-B14F-4D97-AF65-F5344CB8AC3E}">
        <p14:creationId xmlns:p14="http://schemas.microsoft.com/office/powerpoint/2010/main" val="16715665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44342"/>
        </a:solidFill>
        <a:effectLst/>
      </p:bgPr>
    </p:bg>
    <p:spTree>
      <p:nvGrpSpPr>
        <p:cNvPr id="1" name=""/>
        <p:cNvGrpSpPr/>
        <p:nvPr/>
      </p:nvGrpSpPr>
      <p:grpSpPr>
        <a:xfrm>
          <a:off x="0" y="0"/>
          <a:ext cx="0" cy="0"/>
          <a:chOff x="0" y="0"/>
          <a:chExt cx="0" cy="0"/>
        </a:xfrm>
      </p:grpSpPr>
      <p:sp>
        <p:nvSpPr>
          <p:cNvPr id="6" name="Text Placeholder 1">
            <a:extLst>
              <a:ext uri="{FF2B5EF4-FFF2-40B4-BE49-F238E27FC236}">
                <a16:creationId xmlns:a16="http://schemas.microsoft.com/office/drawing/2014/main" id="{F4A21EF0-FACD-6D48-A55F-5D0AE6162294}"/>
              </a:ext>
            </a:extLst>
          </p:cNvPr>
          <p:cNvSpPr txBox="1">
            <a:spLocks/>
          </p:cNvSpPr>
          <p:nvPr/>
        </p:nvSpPr>
        <p:spPr>
          <a:xfrm>
            <a:off x="0" y="181632"/>
            <a:ext cx="9144000" cy="576064"/>
          </a:xfrm>
          <a:prstGeom prst="rect">
            <a:avLst/>
          </a:prstGeom>
        </p:spPr>
        <p:txBody>
          <a:bodyPr anchor="ctr"/>
          <a:lstStyle>
            <a:lvl1pPr marL="0" indent="0" algn="ctr" defTabSz="914400" rtl="0" eaLnBrk="1" latinLnBrk="1" hangingPunct="1">
              <a:lnSpc>
                <a:spcPct val="100000"/>
              </a:lnSpc>
              <a:spcBef>
                <a:spcPct val="20000"/>
              </a:spcBef>
              <a:buFont typeface="Arial" pitchFamily="34" charset="0"/>
              <a:buNone/>
              <a:defRPr sz="3600" b="0" kern="1200" baseline="0">
                <a:solidFill>
                  <a:schemeClr val="accent2"/>
                </a:solidFill>
                <a:latin typeface="+mj-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rgbClr val="FFC000"/>
                </a:solidFill>
              </a:rPr>
              <a:t>1.2 The Market View</a:t>
            </a:r>
            <a:endParaRPr lang="ko-KR" altLang="en-US" dirty="0">
              <a:solidFill>
                <a:srgbClr val="FFC000"/>
              </a:solidFill>
            </a:endParaRPr>
          </a:p>
        </p:txBody>
      </p:sp>
      <p:sp>
        <p:nvSpPr>
          <p:cNvPr id="18" name="Text Placeholder 2">
            <a:extLst>
              <a:ext uri="{FF2B5EF4-FFF2-40B4-BE49-F238E27FC236}">
                <a16:creationId xmlns:a16="http://schemas.microsoft.com/office/drawing/2014/main" id="{13139FCE-B0E8-6440-8330-12CEA0513FF8}"/>
              </a:ext>
            </a:extLst>
          </p:cNvPr>
          <p:cNvSpPr txBox="1">
            <a:spLocks/>
          </p:cNvSpPr>
          <p:nvPr/>
        </p:nvSpPr>
        <p:spPr>
          <a:xfrm>
            <a:off x="6027681" y="2319722"/>
            <a:ext cx="3001188" cy="1404156"/>
          </a:xfrm>
          <a:prstGeom prst="rect">
            <a:avLst/>
          </a:prstGeom>
        </p:spPr>
        <p:txBody>
          <a:bodyPr anchor="ctr"/>
          <a:lstStyle>
            <a:lvl1pPr marL="0" indent="0" algn="ctr" defTabSz="914400" rtl="0" eaLnBrk="1" latinLnBrk="1" hangingPunct="1">
              <a:lnSpc>
                <a:spcPct val="100000"/>
              </a:lnSpc>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gn="l">
              <a:buFont typeface="Arial" panose="020B0604020202020204" pitchFamily="34" charset="0"/>
              <a:buChar char="•"/>
            </a:pPr>
            <a:r>
              <a:rPr lang="en-US" altLang="ko-KR" dirty="0">
                <a:solidFill>
                  <a:schemeClr val="bg1"/>
                </a:solidFill>
              </a:rPr>
              <a:t>Price fluctuations per season for each segment</a:t>
            </a:r>
          </a:p>
          <a:p>
            <a:pPr algn="l"/>
            <a:endParaRPr lang="en-US" altLang="ko-KR" dirty="0"/>
          </a:p>
          <a:p>
            <a:pPr marL="285750" indent="-285750" algn="l">
              <a:buFont typeface="Arial" panose="020B0604020202020204" pitchFamily="34" charset="0"/>
              <a:buChar char="•"/>
            </a:pPr>
            <a:r>
              <a:rPr lang="en-US" altLang="ko-KR" dirty="0">
                <a:solidFill>
                  <a:schemeClr val="bg1"/>
                </a:solidFill>
              </a:rPr>
              <a:t>Seasonal price fluctuations for some segments</a:t>
            </a:r>
          </a:p>
          <a:p>
            <a:pPr marL="285750" indent="-285750" algn="l">
              <a:buFont typeface="Arial" panose="020B0604020202020204" pitchFamily="34" charset="0"/>
              <a:buChar char="•"/>
            </a:pPr>
            <a:endParaRPr lang="en-US" altLang="ko-KR" dirty="0"/>
          </a:p>
        </p:txBody>
      </p:sp>
      <p:sp>
        <p:nvSpPr>
          <p:cNvPr id="19" name="Text Placeholder 2">
            <a:extLst>
              <a:ext uri="{FF2B5EF4-FFF2-40B4-BE49-F238E27FC236}">
                <a16:creationId xmlns:a16="http://schemas.microsoft.com/office/drawing/2014/main" id="{C76707D6-378B-C148-ADA8-915CDD6F5F3A}"/>
              </a:ext>
            </a:extLst>
          </p:cNvPr>
          <p:cNvSpPr txBox="1">
            <a:spLocks/>
          </p:cNvSpPr>
          <p:nvPr/>
        </p:nvSpPr>
        <p:spPr>
          <a:xfrm>
            <a:off x="4633177" y="4122474"/>
            <a:ext cx="3384376" cy="648072"/>
          </a:xfrm>
          <a:prstGeom prst="rect">
            <a:avLst/>
          </a:prstGeom>
        </p:spPr>
        <p:txBody>
          <a:bodyPr anchor="ctr"/>
          <a:lstStyle>
            <a:lvl1pPr marL="0" indent="0" algn="ctr" defTabSz="914400" rtl="0" eaLnBrk="1" latinLnBrk="1" hangingPunct="1">
              <a:lnSpc>
                <a:spcPct val="100000"/>
              </a:lnSpc>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endParaRPr lang="en-US" altLang="ko-KR" dirty="0"/>
          </a:p>
        </p:txBody>
      </p:sp>
      <p:pic>
        <p:nvPicPr>
          <p:cNvPr id="23" name="Picture 22">
            <a:extLst>
              <a:ext uri="{FF2B5EF4-FFF2-40B4-BE49-F238E27FC236}">
                <a16:creationId xmlns:a16="http://schemas.microsoft.com/office/drawing/2014/main" id="{1E70689C-8E9E-CA44-866B-9F449E4CC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176" y="1269916"/>
            <a:ext cx="5625984" cy="3246050"/>
          </a:xfrm>
          <a:prstGeom prst="rect">
            <a:avLst/>
          </a:prstGeom>
        </p:spPr>
      </p:pic>
      <p:grpSp>
        <p:nvGrpSpPr>
          <p:cNvPr id="24" name="Group 23">
            <a:extLst>
              <a:ext uri="{FF2B5EF4-FFF2-40B4-BE49-F238E27FC236}">
                <a16:creationId xmlns:a16="http://schemas.microsoft.com/office/drawing/2014/main" id="{E6056F1E-973D-744F-8231-D354AF168E3D}"/>
              </a:ext>
            </a:extLst>
          </p:cNvPr>
          <p:cNvGrpSpPr/>
          <p:nvPr/>
        </p:nvGrpSpPr>
        <p:grpSpPr>
          <a:xfrm>
            <a:off x="6291255" y="1080328"/>
            <a:ext cx="2736304" cy="2982843"/>
            <a:chOff x="993726" y="1566850"/>
            <a:chExt cx="2227202" cy="2365286"/>
          </a:xfrm>
        </p:grpSpPr>
        <p:sp>
          <p:nvSpPr>
            <p:cNvPr id="25" name="Rectangle 24">
              <a:extLst>
                <a:ext uri="{FF2B5EF4-FFF2-40B4-BE49-F238E27FC236}">
                  <a16:creationId xmlns:a16="http://schemas.microsoft.com/office/drawing/2014/main" id="{50CA5792-2E31-2D4F-A19D-C352E27C967F}"/>
                </a:ext>
              </a:extLst>
            </p:cNvPr>
            <p:cNvSpPr/>
            <p:nvPr/>
          </p:nvSpPr>
          <p:spPr>
            <a:xfrm>
              <a:off x="993726" y="2012949"/>
              <a:ext cx="2227202" cy="191918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6" name="Oval 25">
              <a:extLst>
                <a:ext uri="{FF2B5EF4-FFF2-40B4-BE49-F238E27FC236}">
                  <a16:creationId xmlns:a16="http://schemas.microsoft.com/office/drawing/2014/main" id="{F328E3FB-4CC9-1D49-8CCE-3B8634D8D5B6}"/>
                </a:ext>
              </a:extLst>
            </p:cNvPr>
            <p:cNvSpPr/>
            <p:nvPr/>
          </p:nvSpPr>
          <p:spPr>
            <a:xfrm>
              <a:off x="1683824" y="1566850"/>
              <a:ext cx="847006" cy="847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27" name="Text Placeholder 2">
            <a:extLst>
              <a:ext uri="{FF2B5EF4-FFF2-40B4-BE49-F238E27FC236}">
                <a16:creationId xmlns:a16="http://schemas.microsoft.com/office/drawing/2014/main" id="{3EE87419-49D5-E14E-B72D-F2D9F4FA47D6}"/>
              </a:ext>
            </a:extLst>
          </p:cNvPr>
          <p:cNvSpPr txBox="1">
            <a:spLocks/>
          </p:cNvSpPr>
          <p:nvPr/>
        </p:nvSpPr>
        <p:spPr>
          <a:xfrm>
            <a:off x="0" y="757696"/>
            <a:ext cx="9144000" cy="288032"/>
          </a:xfrm>
          <a:prstGeom prst="rect">
            <a:avLst/>
          </a:prstGeom>
        </p:spPr>
        <p:txBody>
          <a:bodyPr anchor="ctr"/>
          <a:lstStyle>
            <a:lvl1pPr marL="0" indent="0" algn="ctr" defTabSz="914400" rtl="0" eaLnBrk="1" latinLnBrk="1" hangingPunct="1">
              <a:lnSpc>
                <a:spcPct val="100000"/>
              </a:lnSpc>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dirty="0">
                <a:solidFill>
                  <a:srgbClr val="FFC000"/>
                </a:solidFill>
              </a:rPr>
              <a:t>Price per Segment</a:t>
            </a:r>
          </a:p>
        </p:txBody>
      </p:sp>
    </p:spTree>
    <p:extLst>
      <p:ext uri="{BB962C8B-B14F-4D97-AF65-F5344CB8AC3E}">
        <p14:creationId xmlns:p14="http://schemas.microsoft.com/office/powerpoint/2010/main" val="2358917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solidFill>
                  <a:srgbClr val="FFC000"/>
                </a:solidFill>
              </a:rPr>
              <a:t>1.3 The Market View</a:t>
            </a:r>
            <a:endParaRPr lang="ko-KR" altLang="en-US" dirty="0">
              <a:solidFill>
                <a:srgbClr val="FFC000"/>
              </a:solidFill>
            </a:endParaRPr>
          </a:p>
        </p:txBody>
      </p:sp>
      <p:sp>
        <p:nvSpPr>
          <p:cNvPr id="3" name="Text Placeholder 2"/>
          <p:cNvSpPr>
            <a:spLocks noGrp="1"/>
          </p:cNvSpPr>
          <p:nvPr>
            <p:ph type="body" sz="quarter" idx="11"/>
          </p:nvPr>
        </p:nvSpPr>
        <p:spPr/>
        <p:txBody>
          <a:bodyPr/>
          <a:lstStyle/>
          <a:p>
            <a:pPr lvl="0"/>
            <a:r>
              <a:rPr lang="en-US" altLang="ko-KR" dirty="0">
                <a:solidFill>
                  <a:srgbClr val="FFC000"/>
                </a:solidFill>
              </a:rPr>
              <a:t>Market Dynamics</a:t>
            </a:r>
          </a:p>
        </p:txBody>
      </p:sp>
      <p:sp>
        <p:nvSpPr>
          <p:cNvPr id="12" name="Block Arc 14"/>
          <p:cNvSpPr/>
          <p:nvPr/>
        </p:nvSpPr>
        <p:spPr>
          <a:xfrm rot="16200000">
            <a:off x="8362405" y="212024"/>
            <a:ext cx="340071" cy="340295"/>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pic>
        <p:nvPicPr>
          <p:cNvPr id="10" name="Picture 9" descr="A screenshot of a social media post&#10;&#10;Description automatically generated">
            <a:extLst>
              <a:ext uri="{FF2B5EF4-FFF2-40B4-BE49-F238E27FC236}">
                <a16:creationId xmlns:a16="http://schemas.microsoft.com/office/drawing/2014/main" id="{8DD4EE4F-A02C-CF4E-812F-664AECDB44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86" y="1059582"/>
            <a:ext cx="4507939" cy="2103705"/>
          </a:xfrm>
          <a:prstGeom prst="rect">
            <a:avLst/>
          </a:prstGeom>
        </p:spPr>
      </p:pic>
      <p:grpSp>
        <p:nvGrpSpPr>
          <p:cNvPr id="22" name="Group 21">
            <a:extLst>
              <a:ext uri="{FF2B5EF4-FFF2-40B4-BE49-F238E27FC236}">
                <a16:creationId xmlns:a16="http://schemas.microsoft.com/office/drawing/2014/main" id="{7DFDECD6-F90F-1948-B1BE-CF1ACF7E10A6}"/>
              </a:ext>
            </a:extLst>
          </p:cNvPr>
          <p:cNvGrpSpPr/>
          <p:nvPr/>
        </p:nvGrpSpPr>
        <p:grpSpPr>
          <a:xfrm>
            <a:off x="5410372" y="797542"/>
            <a:ext cx="2762028" cy="1630192"/>
            <a:chOff x="993726" y="1566850"/>
            <a:chExt cx="2227202" cy="2365286"/>
          </a:xfrm>
        </p:grpSpPr>
        <p:sp>
          <p:nvSpPr>
            <p:cNvPr id="23" name="Rectangle 22">
              <a:extLst>
                <a:ext uri="{FF2B5EF4-FFF2-40B4-BE49-F238E27FC236}">
                  <a16:creationId xmlns:a16="http://schemas.microsoft.com/office/drawing/2014/main" id="{14C7BEAA-C918-CA4C-8444-4A12765B5ADD}"/>
                </a:ext>
              </a:extLst>
            </p:cNvPr>
            <p:cNvSpPr/>
            <p:nvPr/>
          </p:nvSpPr>
          <p:spPr>
            <a:xfrm>
              <a:off x="993726" y="2012949"/>
              <a:ext cx="2227202" cy="191918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Oval 23">
              <a:extLst>
                <a:ext uri="{FF2B5EF4-FFF2-40B4-BE49-F238E27FC236}">
                  <a16:creationId xmlns:a16="http://schemas.microsoft.com/office/drawing/2014/main" id="{C53E6C40-9DF3-6F4E-B4B4-8D83EAA4750D}"/>
                </a:ext>
              </a:extLst>
            </p:cNvPr>
            <p:cNvSpPr/>
            <p:nvPr/>
          </p:nvSpPr>
          <p:spPr>
            <a:xfrm>
              <a:off x="1683824" y="1566850"/>
              <a:ext cx="847006" cy="847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pic>
        <p:nvPicPr>
          <p:cNvPr id="28" name="Picture 27" descr="A screenshot of a social media post&#10;&#10;Description automatically generated">
            <a:extLst>
              <a:ext uri="{FF2B5EF4-FFF2-40B4-BE49-F238E27FC236}">
                <a16:creationId xmlns:a16="http://schemas.microsoft.com/office/drawing/2014/main" id="{BE731714-1E8D-7A42-8B8C-04CDFE8173B1}"/>
              </a:ext>
            </a:extLst>
          </p:cNvPr>
          <p:cNvPicPr>
            <a:picLocks noChangeAspect="1"/>
          </p:cNvPicPr>
          <p:nvPr/>
        </p:nvPicPr>
        <p:blipFill rotWithShape="1">
          <a:blip r:embed="rId4">
            <a:extLst>
              <a:ext uri="{28A0092B-C50C-407E-A947-70E740481C1C}">
                <a14:useLocalDpi xmlns:a14="http://schemas.microsoft.com/office/drawing/2010/main" val="0"/>
              </a:ext>
            </a:extLst>
          </a:blip>
          <a:srcRect t="5586"/>
          <a:stretch/>
        </p:blipFill>
        <p:spPr>
          <a:xfrm>
            <a:off x="4836631" y="2827620"/>
            <a:ext cx="3905107" cy="2264410"/>
          </a:xfrm>
          <a:prstGeom prst="rect">
            <a:avLst/>
          </a:prstGeom>
        </p:spPr>
      </p:pic>
      <p:sp>
        <p:nvSpPr>
          <p:cNvPr id="29" name="TextBox 28">
            <a:extLst>
              <a:ext uri="{FF2B5EF4-FFF2-40B4-BE49-F238E27FC236}">
                <a16:creationId xmlns:a16="http://schemas.microsoft.com/office/drawing/2014/main" id="{BDCF183E-1182-694E-8920-829EE27DE3FE}"/>
              </a:ext>
            </a:extLst>
          </p:cNvPr>
          <p:cNvSpPr txBox="1"/>
          <p:nvPr/>
        </p:nvSpPr>
        <p:spPr>
          <a:xfrm>
            <a:off x="5436096" y="1421158"/>
            <a:ext cx="2736304" cy="830997"/>
          </a:xfrm>
          <a:prstGeom prst="rect">
            <a:avLst/>
          </a:prstGeom>
          <a:noFill/>
        </p:spPr>
        <p:txBody>
          <a:bodyPr wrap="square" rtlCol="0">
            <a:spAutoFit/>
          </a:bodyPr>
          <a:lstStyle/>
          <a:p>
            <a:r>
              <a:rPr lang="en-US" altLang="ko-KR" sz="1200" dirty="0">
                <a:solidFill>
                  <a:schemeClr val="bg1"/>
                </a:solidFill>
                <a:cs typeface="Arial" pitchFamily="34" charset="0"/>
              </a:rPr>
              <a:t>Clear market leader: </a:t>
            </a:r>
            <a:r>
              <a:rPr lang="en-US" altLang="ko-KR" sz="1200" b="1" dirty="0">
                <a:solidFill>
                  <a:schemeClr val="bg1"/>
                </a:solidFill>
                <a:cs typeface="Arial" pitchFamily="34" charset="0"/>
              </a:rPr>
              <a:t>Manufacturer 3</a:t>
            </a:r>
            <a:r>
              <a:rPr lang="en-US" altLang="ko-KR" sz="1200" dirty="0">
                <a:solidFill>
                  <a:schemeClr val="bg1"/>
                </a:solidFill>
                <a:cs typeface="Arial" pitchFamily="34" charset="0"/>
              </a:rPr>
              <a:t> </a:t>
            </a:r>
          </a:p>
          <a:p>
            <a:endParaRPr lang="en-US" altLang="ko-KR" sz="1200" dirty="0">
              <a:solidFill>
                <a:schemeClr val="bg1"/>
              </a:solidFill>
              <a:cs typeface="Arial" pitchFamily="34" charset="0"/>
            </a:endParaRPr>
          </a:p>
          <a:p>
            <a:r>
              <a:rPr lang="en-US" altLang="ko-KR" sz="1200" dirty="0">
                <a:solidFill>
                  <a:schemeClr val="bg1"/>
                </a:solidFill>
                <a:cs typeface="Arial" pitchFamily="34" charset="0"/>
              </a:rPr>
              <a:t>Owning 40.31% of the total market.</a:t>
            </a:r>
          </a:p>
          <a:p>
            <a:pPr marL="171450" indent="-171450">
              <a:buFont typeface="Arial" panose="020B0604020202020204" pitchFamily="34" charset="0"/>
              <a:buChar char="•"/>
            </a:pPr>
            <a:endParaRPr lang="en-US" altLang="ko-KR" sz="1200" dirty="0">
              <a:solidFill>
                <a:schemeClr val="bg1"/>
              </a:solidFill>
              <a:cs typeface="Arial" pitchFamily="34" charset="0"/>
            </a:endParaRPr>
          </a:p>
        </p:txBody>
      </p:sp>
      <p:cxnSp>
        <p:nvCxnSpPr>
          <p:cNvPr id="31" name="Straight Arrow Connector 30">
            <a:extLst>
              <a:ext uri="{FF2B5EF4-FFF2-40B4-BE49-F238E27FC236}">
                <a16:creationId xmlns:a16="http://schemas.microsoft.com/office/drawing/2014/main" id="{18FC8CFA-8024-7548-A224-D3DA19061785}"/>
              </a:ext>
            </a:extLst>
          </p:cNvPr>
          <p:cNvCxnSpPr>
            <a:cxnSpLocks/>
          </p:cNvCxnSpPr>
          <p:nvPr/>
        </p:nvCxnSpPr>
        <p:spPr>
          <a:xfrm>
            <a:off x="6799618" y="2484089"/>
            <a:ext cx="0" cy="30368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21B5C234-088B-A343-9C2C-23C66F994FAF}"/>
              </a:ext>
            </a:extLst>
          </p:cNvPr>
          <p:cNvCxnSpPr>
            <a:cxnSpLocks/>
          </p:cNvCxnSpPr>
          <p:nvPr/>
        </p:nvCxnSpPr>
        <p:spPr>
          <a:xfrm flipV="1">
            <a:off x="1979712" y="3147814"/>
            <a:ext cx="0" cy="36004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nvGrpSpPr>
          <p:cNvPr id="39" name="Group 38">
            <a:extLst>
              <a:ext uri="{FF2B5EF4-FFF2-40B4-BE49-F238E27FC236}">
                <a16:creationId xmlns:a16="http://schemas.microsoft.com/office/drawing/2014/main" id="{7181AFF8-21FA-CC40-B040-5573905A6405}"/>
              </a:ext>
            </a:extLst>
          </p:cNvPr>
          <p:cNvGrpSpPr/>
          <p:nvPr/>
        </p:nvGrpSpPr>
        <p:grpSpPr>
          <a:xfrm rot="10800000">
            <a:off x="517864" y="3507854"/>
            <a:ext cx="2762028" cy="1630192"/>
            <a:chOff x="993726" y="1566850"/>
            <a:chExt cx="2227202" cy="2365286"/>
          </a:xfrm>
        </p:grpSpPr>
        <p:sp>
          <p:nvSpPr>
            <p:cNvPr id="40" name="Rectangle 39">
              <a:extLst>
                <a:ext uri="{FF2B5EF4-FFF2-40B4-BE49-F238E27FC236}">
                  <a16:creationId xmlns:a16="http://schemas.microsoft.com/office/drawing/2014/main" id="{055A1EE2-65B7-724E-8CDC-A1B4B6237CFC}"/>
                </a:ext>
              </a:extLst>
            </p:cNvPr>
            <p:cNvSpPr/>
            <p:nvPr/>
          </p:nvSpPr>
          <p:spPr>
            <a:xfrm>
              <a:off x="993726" y="2012949"/>
              <a:ext cx="2227202" cy="1919187"/>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Oval 40">
              <a:extLst>
                <a:ext uri="{FF2B5EF4-FFF2-40B4-BE49-F238E27FC236}">
                  <a16:creationId xmlns:a16="http://schemas.microsoft.com/office/drawing/2014/main" id="{1F6140AC-AA07-1440-AD7F-3102113CE49A}"/>
                </a:ext>
              </a:extLst>
            </p:cNvPr>
            <p:cNvSpPr/>
            <p:nvPr/>
          </p:nvSpPr>
          <p:spPr>
            <a:xfrm>
              <a:off x="1683824" y="1566850"/>
              <a:ext cx="847006" cy="8470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solidFill>
                  <a:schemeClr val="tx1"/>
                </a:solidFill>
              </a:endParaRPr>
            </a:p>
          </p:txBody>
        </p:sp>
      </p:grpSp>
      <p:sp>
        <p:nvSpPr>
          <p:cNvPr id="42" name="TextBox 41">
            <a:extLst>
              <a:ext uri="{FF2B5EF4-FFF2-40B4-BE49-F238E27FC236}">
                <a16:creationId xmlns:a16="http://schemas.microsoft.com/office/drawing/2014/main" id="{CADF88D4-E4EF-A946-AADE-D95CD55652DB}"/>
              </a:ext>
            </a:extLst>
          </p:cNvPr>
          <p:cNvSpPr txBox="1"/>
          <p:nvPr/>
        </p:nvSpPr>
        <p:spPr>
          <a:xfrm>
            <a:off x="713990" y="3846055"/>
            <a:ext cx="3796271" cy="646331"/>
          </a:xfrm>
          <a:prstGeom prst="rect">
            <a:avLst/>
          </a:prstGeom>
          <a:noFill/>
        </p:spPr>
        <p:txBody>
          <a:bodyPr wrap="square" rtlCol="0">
            <a:spAutoFit/>
          </a:bodyPr>
          <a:lstStyle/>
          <a:p>
            <a:r>
              <a:rPr lang="en-US" altLang="ko-KR" sz="1200" dirty="0">
                <a:solidFill>
                  <a:schemeClr val="bg1"/>
                </a:solidFill>
                <a:cs typeface="Arial" pitchFamily="34" charset="0"/>
              </a:rPr>
              <a:t>Cans are preferred </a:t>
            </a:r>
          </a:p>
          <a:p>
            <a:r>
              <a:rPr lang="en-US" altLang="ko-KR" sz="1200" dirty="0">
                <a:solidFill>
                  <a:schemeClr val="bg1"/>
                </a:solidFill>
                <a:cs typeface="Arial" pitchFamily="34" charset="0"/>
              </a:rPr>
              <a:t>	Lighter in weight</a:t>
            </a:r>
          </a:p>
          <a:p>
            <a:r>
              <a:rPr lang="en-US" altLang="ko-KR" sz="1200" dirty="0">
                <a:solidFill>
                  <a:schemeClr val="bg1"/>
                </a:solidFill>
                <a:cs typeface="Arial" pitchFamily="34" charset="0"/>
              </a:rPr>
              <a:t>	Portable </a:t>
            </a:r>
          </a:p>
        </p:txBody>
      </p:sp>
    </p:spTree>
    <p:extLst>
      <p:ext uri="{BB962C8B-B14F-4D97-AF65-F5344CB8AC3E}">
        <p14:creationId xmlns:p14="http://schemas.microsoft.com/office/powerpoint/2010/main" val="1247490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altLang="ko-KR" dirty="0"/>
              <a:t>2-Manufacturer Two</a:t>
            </a:r>
          </a:p>
        </p:txBody>
      </p:sp>
      <p:sp>
        <p:nvSpPr>
          <p:cNvPr id="3" name="Text Placeholder 2"/>
          <p:cNvSpPr>
            <a:spLocks noGrp="1"/>
          </p:cNvSpPr>
          <p:nvPr>
            <p:ph type="body" sz="quarter" idx="11"/>
          </p:nvPr>
        </p:nvSpPr>
        <p:spPr>
          <a:xfrm>
            <a:off x="4788024" y="3219822"/>
            <a:ext cx="3168352" cy="504056"/>
          </a:xfrm>
        </p:spPr>
        <p:txBody>
          <a:bodyPr/>
          <a:lstStyle/>
          <a:p>
            <a:pPr lvl="0"/>
            <a:r>
              <a:rPr lang="en-US" altLang="ko-KR" dirty="0"/>
              <a:t>Vs. The Market </a:t>
            </a:r>
          </a:p>
        </p:txBody>
      </p:sp>
    </p:spTree>
    <p:extLst>
      <p:ext uri="{BB962C8B-B14F-4D97-AF65-F5344CB8AC3E}">
        <p14:creationId xmlns:p14="http://schemas.microsoft.com/office/powerpoint/2010/main" val="519291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444342"/>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2F51E02-D6ED-7F4D-BDAE-84FCE3697323}"/>
              </a:ext>
            </a:extLst>
          </p:cNvPr>
          <p:cNvSpPr>
            <a:spLocks noGrp="1"/>
          </p:cNvSpPr>
          <p:nvPr>
            <p:ph type="body" sz="quarter" idx="11"/>
          </p:nvPr>
        </p:nvSpPr>
        <p:spPr/>
        <p:txBody>
          <a:bodyPr/>
          <a:lstStyle/>
          <a:p>
            <a:r>
              <a:rPr lang="en-US" dirty="0"/>
              <a:t> </a:t>
            </a:r>
          </a:p>
        </p:txBody>
      </p:sp>
      <p:pic>
        <p:nvPicPr>
          <p:cNvPr id="6" name="Picture 5" descr="A screenshot of a cell phone&#10;&#10;Description automatically generated">
            <a:extLst>
              <a:ext uri="{FF2B5EF4-FFF2-40B4-BE49-F238E27FC236}">
                <a16:creationId xmlns:a16="http://schemas.microsoft.com/office/drawing/2014/main" id="{C290E993-B46E-EE48-A725-C5621D08C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00471" y="1621792"/>
            <a:ext cx="5145022" cy="3010385"/>
          </a:xfrm>
          <a:prstGeom prst="rect">
            <a:avLst/>
          </a:prstGeom>
          <a:ln w="127000" cap="sq">
            <a:solidFill>
              <a:srgbClr val="000000"/>
            </a:solidFill>
            <a:miter lim="800000"/>
          </a:ln>
          <a:effectLst>
            <a:outerShdw blurRad="57150" dist="50800" dir="2700000" algn="tl" rotWithShape="0">
              <a:srgbClr val="000000">
                <a:alpha val="40000"/>
              </a:srgbClr>
            </a:outerShdw>
          </a:effectLst>
        </p:spPr>
      </p:pic>
      <p:grpSp>
        <p:nvGrpSpPr>
          <p:cNvPr id="12" name="Group 11">
            <a:extLst>
              <a:ext uri="{FF2B5EF4-FFF2-40B4-BE49-F238E27FC236}">
                <a16:creationId xmlns:a16="http://schemas.microsoft.com/office/drawing/2014/main" id="{0AB65B62-E407-0A4C-8E4D-5E3E338206B5}"/>
              </a:ext>
            </a:extLst>
          </p:cNvPr>
          <p:cNvGrpSpPr/>
          <p:nvPr/>
        </p:nvGrpSpPr>
        <p:grpSpPr>
          <a:xfrm>
            <a:off x="755576" y="3126984"/>
            <a:ext cx="1834219" cy="1581582"/>
            <a:chOff x="803640" y="3362835"/>
            <a:chExt cx="2059657" cy="1341628"/>
          </a:xfrm>
        </p:grpSpPr>
        <p:sp>
          <p:nvSpPr>
            <p:cNvPr id="13" name="TextBox 12">
              <a:extLst>
                <a:ext uri="{FF2B5EF4-FFF2-40B4-BE49-F238E27FC236}">
                  <a16:creationId xmlns:a16="http://schemas.microsoft.com/office/drawing/2014/main" id="{29022318-0710-E84A-BDE0-F68E7F4A3425}"/>
                </a:ext>
              </a:extLst>
            </p:cNvPr>
            <p:cNvSpPr txBox="1"/>
            <p:nvPr/>
          </p:nvSpPr>
          <p:spPr>
            <a:xfrm>
              <a:off x="803640" y="3688800"/>
              <a:ext cx="2059657" cy="1015663"/>
            </a:xfrm>
            <a:prstGeom prst="rect">
              <a:avLst/>
            </a:prstGeom>
            <a:noFill/>
          </p:spPr>
          <p:txBody>
            <a:bodyPr wrap="square" rtlCol="0">
              <a:spAutoFit/>
            </a:bodyPr>
            <a:lstStyle/>
            <a:p>
              <a:pPr algn="ctr"/>
              <a:r>
                <a:rPr lang="en-US" altLang="ko-KR" sz="1200" dirty="0">
                  <a:solidFill>
                    <a:schemeClr val="bg1"/>
                  </a:solidFill>
                  <a:cs typeface="Arial" pitchFamily="34" charset="0"/>
                </a:rPr>
                <a:t>National</a:t>
              </a:r>
            </a:p>
            <a:p>
              <a:pPr algn="ctr"/>
              <a:r>
                <a:rPr lang="en-US" altLang="ko-KR" sz="1200" dirty="0">
                  <a:solidFill>
                    <a:schemeClr val="bg1"/>
                  </a:solidFill>
                  <a:cs typeface="Arial" pitchFamily="34" charset="0"/>
                </a:rPr>
                <a:t>Sin</a:t>
              </a:r>
            </a:p>
            <a:p>
              <a:pPr algn="ctr"/>
              <a:r>
                <a:rPr lang="en-US" altLang="ko-KR" sz="1200" dirty="0">
                  <a:solidFill>
                    <a:schemeClr val="bg1"/>
                  </a:solidFill>
                  <a:cs typeface="Arial" pitchFamily="34" charset="0"/>
                </a:rPr>
                <a:t>Zero</a:t>
              </a:r>
            </a:p>
            <a:p>
              <a:pPr algn="ctr"/>
              <a:r>
                <a:rPr lang="en-US" altLang="ko-KR" sz="1200" dirty="0">
                  <a:solidFill>
                    <a:schemeClr val="bg1"/>
                  </a:solidFill>
                  <a:cs typeface="Arial" pitchFamily="34" charset="0"/>
                </a:rPr>
                <a:t>Extra</a:t>
              </a:r>
            </a:p>
            <a:p>
              <a:pPr algn="ctr"/>
              <a:endParaRPr lang="en-US" altLang="ko-KR" sz="1200" dirty="0">
                <a:solidFill>
                  <a:schemeClr val="bg1"/>
                </a:solidFill>
                <a:cs typeface="Arial" pitchFamily="34" charset="0"/>
              </a:endParaRPr>
            </a:p>
          </p:txBody>
        </p:sp>
        <p:sp>
          <p:nvSpPr>
            <p:cNvPr id="14" name="TextBox 13">
              <a:extLst>
                <a:ext uri="{FF2B5EF4-FFF2-40B4-BE49-F238E27FC236}">
                  <a16:creationId xmlns:a16="http://schemas.microsoft.com/office/drawing/2014/main" id="{AAC3B7E1-EF32-174C-A576-76F94C2BF66E}"/>
                </a:ext>
              </a:extLst>
            </p:cNvPr>
            <p:cNvSpPr txBox="1"/>
            <p:nvPr/>
          </p:nvSpPr>
          <p:spPr>
            <a:xfrm>
              <a:off x="803640" y="3362835"/>
              <a:ext cx="2059657" cy="276999"/>
            </a:xfrm>
            <a:prstGeom prst="rect">
              <a:avLst/>
            </a:prstGeom>
            <a:solidFill>
              <a:schemeClr val="accent4"/>
            </a:solidFill>
            <a:ln w="38100">
              <a:solidFill>
                <a:schemeClr val="accent4"/>
              </a:solidFill>
            </a:ln>
          </p:spPr>
          <p:txBody>
            <a:bodyPr wrap="square" rtlCol="0">
              <a:spAutoFit/>
            </a:bodyPr>
            <a:lstStyle/>
            <a:p>
              <a:pPr algn="ctr"/>
              <a:r>
                <a:rPr lang="en-US" altLang="ko-KR" sz="1200" b="1" dirty="0">
                  <a:solidFill>
                    <a:schemeClr val="bg1"/>
                  </a:solidFill>
                  <a:cs typeface="Arial" pitchFamily="34" charset="0"/>
                </a:rPr>
                <a:t>Strengths (3)</a:t>
              </a:r>
              <a:endParaRPr lang="ko-KR" altLang="en-US" sz="1200" b="1" dirty="0">
                <a:solidFill>
                  <a:schemeClr val="bg1"/>
                </a:solidFill>
                <a:cs typeface="Arial" pitchFamily="34" charset="0"/>
              </a:endParaRPr>
            </a:p>
          </p:txBody>
        </p:sp>
      </p:grpSp>
      <p:grpSp>
        <p:nvGrpSpPr>
          <p:cNvPr id="17" name="Group 16">
            <a:extLst>
              <a:ext uri="{FF2B5EF4-FFF2-40B4-BE49-F238E27FC236}">
                <a16:creationId xmlns:a16="http://schemas.microsoft.com/office/drawing/2014/main" id="{FF12C6CF-2E75-EC43-9620-81B110EC797E}"/>
              </a:ext>
            </a:extLst>
          </p:cNvPr>
          <p:cNvGrpSpPr/>
          <p:nvPr/>
        </p:nvGrpSpPr>
        <p:grpSpPr>
          <a:xfrm>
            <a:off x="663060" y="1724197"/>
            <a:ext cx="1926735" cy="1156962"/>
            <a:chOff x="803640" y="3362835"/>
            <a:chExt cx="2059657" cy="1156962"/>
          </a:xfrm>
        </p:grpSpPr>
        <p:sp>
          <p:nvSpPr>
            <p:cNvPr id="18" name="TextBox 17">
              <a:extLst>
                <a:ext uri="{FF2B5EF4-FFF2-40B4-BE49-F238E27FC236}">
                  <a16:creationId xmlns:a16="http://schemas.microsoft.com/office/drawing/2014/main" id="{4855F6C8-A75F-8B44-AC66-E79A7D4FCEE2}"/>
                </a:ext>
              </a:extLst>
            </p:cNvPr>
            <p:cNvSpPr txBox="1"/>
            <p:nvPr/>
          </p:nvSpPr>
          <p:spPr>
            <a:xfrm>
              <a:off x="803640" y="3688800"/>
              <a:ext cx="2059657" cy="830997"/>
            </a:xfrm>
            <a:prstGeom prst="rect">
              <a:avLst/>
            </a:prstGeom>
            <a:noFill/>
          </p:spPr>
          <p:txBody>
            <a:bodyPr wrap="square" rtlCol="0">
              <a:spAutoFit/>
            </a:bodyPr>
            <a:lstStyle/>
            <a:p>
              <a:pPr algn="ctr"/>
              <a:r>
                <a:rPr lang="en-US" altLang="ko-KR" sz="1200" dirty="0">
                  <a:solidFill>
                    <a:schemeClr val="bg1"/>
                  </a:solidFill>
                  <a:cs typeface="Arial" pitchFamily="34" charset="0"/>
                </a:rPr>
                <a:t>Import Premium</a:t>
              </a:r>
            </a:p>
            <a:p>
              <a:pPr algn="ctr"/>
              <a:r>
                <a:rPr lang="en-US" altLang="ko-KR" sz="1200" dirty="0">
                  <a:solidFill>
                    <a:schemeClr val="bg1"/>
                  </a:solidFill>
                  <a:cs typeface="Arial" pitchFamily="34" charset="0"/>
                </a:rPr>
                <a:t>Import Special</a:t>
              </a:r>
            </a:p>
            <a:p>
              <a:pPr algn="ctr"/>
              <a:r>
                <a:rPr lang="en-US" altLang="ko-KR" sz="1200" dirty="0">
                  <a:solidFill>
                    <a:schemeClr val="bg1"/>
                  </a:solidFill>
                  <a:cs typeface="Arial" pitchFamily="34" charset="0"/>
                </a:rPr>
                <a:t>Flavored</a:t>
              </a:r>
            </a:p>
            <a:p>
              <a:pPr algn="ctr"/>
              <a:endParaRPr lang="ko-KR" altLang="en-US" sz="1200" dirty="0">
                <a:solidFill>
                  <a:schemeClr val="bg1"/>
                </a:solidFill>
                <a:cs typeface="Arial" pitchFamily="34" charset="0"/>
              </a:endParaRPr>
            </a:p>
          </p:txBody>
        </p:sp>
        <p:sp>
          <p:nvSpPr>
            <p:cNvPr id="19" name="TextBox 18">
              <a:extLst>
                <a:ext uri="{FF2B5EF4-FFF2-40B4-BE49-F238E27FC236}">
                  <a16:creationId xmlns:a16="http://schemas.microsoft.com/office/drawing/2014/main" id="{165D6E88-FA68-EE4D-8B99-4B2F22756656}"/>
                </a:ext>
              </a:extLst>
            </p:cNvPr>
            <p:cNvSpPr txBox="1"/>
            <p:nvPr/>
          </p:nvSpPr>
          <p:spPr>
            <a:xfrm>
              <a:off x="803640" y="3362835"/>
              <a:ext cx="2059657" cy="276999"/>
            </a:xfrm>
            <a:prstGeom prst="rect">
              <a:avLst/>
            </a:prstGeom>
            <a:noFill/>
            <a:ln w="38100">
              <a:solidFill>
                <a:schemeClr val="accent2"/>
              </a:solidFill>
            </a:ln>
          </p:spPr>
          <p:txBody>
            <a:bodyPr wrap="square" rtlCol="0">
              <a:spAutoFit/>
            </a:bodyPr>
            <a:lstStyle/>
            <a:p>
              <a:pPr algn="ctr"/>
              <a:r>
                <a:rPr lang="en-US" altLang="ko-KR" sz="1200" b="1" dirty="0">
                  <a:solidFill>
                    <a:schemeClr val="bg1"/>
                  </a:solidFill>
                  <a:cs typeface="Arial" pitchFamily="34" charset="0"/>
                </a:rPr>
                <a:t>Strengths (2)</a:t>
              </a:r>
              <a:endParaRPr lang="ko-KR" altLang="en-US" sz="1200" b="1" dirty="0">
                <a:solidFill>
                  <a:schemeClr val="bg1"/>
                </a:solidFill>
                <a:cs typeface="Arial" pitchFamily="34" charset="0"/>
              </a:endParaRPr>
            </a:p>
          </p:txBody>
        </p:sp>
      </p:grpSp>
      <p:sp>
        <p:nvSpPr>
          <p:cNvPr id="20" name="Text Placeholder 1">
            <a:extLst>
              <a:ext uri="{FF2B5EF4-FFF2-40B4-BE49-F238E27FC236}">
                <a16:creationId xmlns:a16="http://schemas.microsoft.com/office/drawing/2014/main" id="{23F46A02-E847-4149-BB97-416623E499D5}"/>
              </a:ext>
            </a:extLst>
          </p:cNvPr>
          <p:cNvSpPr>
            <a:spLocks noGrp="1"/>
          </p:cNvSpPr>
          <p:nvPr>
            <p:ph type="body" sz="quarter" idx="10"/>
          </p:nvPr>
        </p:nvSpPr>
        <p:spPr>
          <a:xfrm>
            <a:off x="0" y="181632"/>
            <a:ext cx="9144000" cy="576064"/>
          </a:xfrm>
        </p:spPr>
        <p:txBody>
          <a:bodyPr/>
          <a:lstStyle/>
          <a:p>
            <a:r>
              <a:rPr lang="en-US" altLang="ko-KR" dirty="0">
                <a:solidFill>
                  <a:srgbClr val="FFC000"/>
                </a:solidFill>
              </a:rPr>
              <a:t>2.1 Competing</a:t>
            </a:r>
            <a:endParaRPr lang="ko-KR" altLang="en-US" dirty="0">
              <a:solidFill>
                <a:srgbClr val="FFC000"/>
              </a:solidFill>
            </a:endParaRPr>
          </a:p>
        </p:txBody>
      </p:sp>
      <p:sp>
        <p:nvSpPr>
          <p:cNvPr id="21" name="Text Placeholder 2">
            <a:extLst>
              <a:ext uri="{FF2B5EF4-FFF2-40B4-BE49-F238E27FC236}">
                <a16:creationId xmlns:a16="http://schemas.microsoft.com/office/drawing/2014/main" id="{CC4A74F9-16C1-364C-96F6-753E9686EDCA}"/>
              </a:ext>
            </a:extLst>
          </p:cNvPr>
          <p:cNvSpPr txBox="1">
            <a:spLocks/>
          </p:cNvSpPr>
          <p:nvPr/>
        </p:nvSpPr>
        <p:spPr>
          <a:xfrm>
            <a:off x="0" y="757696"/>
            <a:ext cx="9144000" cy="288032"/>
          </a:xfrm>
          <a:prstGeom prst="rect">
            <a:avLst/>
          </a:prstGeom>
        </p:spPr>
        <p:txBody>
          <a:bodyPr anchor="ctr"/>
          <a:lstStyle>
            <a:lvl1pPr marL="0" indent="0" algn="ctr" defTabSz="914400" rtl="0" eaLnBrk="1" latinLnBrk="1" hangingPunct="1">
              <a:lnSpc>
                <a:spcPct val="100000"/>
              </a:lnSpc>
              <a:spcBef>
                <a:spcPct val="20000"/>
              </a:spcBef>
              <a:buFont typeface="Arial" pitchFamily="34" charset="0"/>
              <a:buNone/>
              <a:defRPr sz="14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a:solidFill>
                  <a:srgbClr val="FFC000"/>
                </a:solidFill>
              </a:rPr>
              <a:t>Market Dynamics</a:t>
            </a:r>
            <a:endParaRPr lang="en-US" altLang="ko-KR" dirty="0">
              <a:solidFill>
                <a:srgbClr val="FFC000"/>
              </a:solidFill>
            </a:endParaRPr>
          </a:p>
        </p:txBody>
      </p:sp>
    </p:spTree>
    <p:extLst>
      <p:ext uri="{BB962C8B-B14F-4D97-AF65-F5344CB8AC3E}">
        <p14:creationId xmlns:p14="http://schemas.microsoft.com/office/powerpoint/2010/main" val="4006377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11" name="Group 10"/>
          <p:cNvGrpSpPr/>
          <p:nvPr/>
        </p:nvGrpSpPr>
        <p:grpSpPr>
          <a:xfrm>
            <a:off x="1894013" y="1707654"/>
            <a:ext cx="5342283" cy="1656184"/>
            <a:chOff x="1894013" y="1707654"/>
            <a:chExt cx="5342283" cy="1656184"/>
          </a:xfrm>
          <a:solidFill>
            <a:schemeClr val="accent2"/>
          </a:solidFill>
        </p:grpSpPr>
        <p:sp>
          <p:nvSpPr>
            <p:cNvPr id="4" name="Oval 3"/>
            <p:cNvSpPr/>
            <p:nvPr/>
          </p:nvSpPr>
          <p:spPr>
            <a:xfrm>
              <a:off x="1894013" y="1707654"/>
              <a:ext cx="1584176" cy="158417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5" name="Rounded Rectangle 4"/>
            <p:cNvSpPr/>
            <p:nvPr/>
          </p:nvSpPr>
          <p:spPr>
            <a:xfrm>
              <a:off x="3425322" y="2271142"/>
              <a:ext cx="263531" cy="457200"/>
            </a:xfrm>
            <a:prstGeom prst="roundRect">
              <a:avLst>
                <a:gd name="adj" fmla="val 229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Rounded Rectangle 6"/>
            <p:cNvSpPr/>
            <p:nvPr/>
          </p:nvSpPr>
          <p:spPr>
            <a:xfrm>
              <a:off x="3779913" y="2271142"/>
              <a:ext cx="131765" cy="4572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8" name="Rounded Rectangle 7"/>
            <p:cNvSpPr/>
            <p:nvPr/>
          </p:nvSpPr>
          <p:spPr>
            <a:xfrm>
              <a:off x="3425321" y="2313434"/>
              <a:ext cx="3810975" cy="372616"/>
            </a:xfrm>
            <a:prstGeom prst="roundRect">
              <a:avLst>
                <a:gd name="adj" fmla="val 2291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9" name="Rectangle 8"/>
            <p:cNvSpPr/>
            <p:nvPr/>
          </p:nvSpPr>
          <p:spPr>
            <a:xfrm>
              <a:off x="5199672" y="2677343"/>
              <a:ext cx="504056" cy="677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2" name="Rectangle 11"/>
            <p:cNvSpPr/>
            <p:nvPr/>
          </p:nvSpPr>
          <p:spPr>
            <a:xfrm>
              <a:off x="5834820" y="2686050"/>
              <a:ext cx="504056" cy="677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3" name="Rectangle 12"/>
            <p:cNvSpPr/>
            <p:nvPr/>
          </p:nvSpPr>
          <p:spPr>
            <a:xfrm>
              <a:off x="6444209" y="2686050"/>
              <a:ext cx="504056" cy="6777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sp>
        <p:nvSpPr>
          <p:cNvPr id="2" name="Text Placeholder 1"/>
          <p:cNvSpPr>
            <a:spLocks noGrp="1"/>
          </p:cNvSpPr>
          <p:nvPr>
            <p:ph type="body" sz="quarter" idx="10"/>
          </p:nvPr>
        </p:nvSpPr>
        <p:spPr/>
        <p:txBody>
          <a:bodyPr/>
          <a:lstStyle/>
          <a:p>
            <a:r>
              <a:rPr lang="en-US" altLang="ko-KR" dirty="0"/>
              <a:t>2.2- Strategies</a:t>
            </a:r>
            <a:endParaRPr lang="ko-KR" altLang="en-US" dirty="0"/>
          </a:p>
        </p:txBody>
      </p:sp>
      <p:sp>
        <p:nvSpPr>
          <p:cNvPr id="3" name="Text Placeholder 2"/>
          <p:cNvSpPr>
            <a:spLocks noGrp="1"/>
          </p:cNvSpPr>
          <p:nvPr>
            <p:ph type="body" sz="quarter" idx="11"/>
          </p:nvPr>
        </p:nvSpPr>
        <p:spPr/>
        <p:txBody>
          <a:bodyPr/>
          <a:lstStyle/>
          <a:p>
            <a:pPr lvl="0"/>
            <a:r>
              <a:rPr lang="en-US" altLang="ko-KR" dirty="0"/>
              <a:t>Winning the Market </a:t>
            </a:r>
          </a:p>
        </p:txBody>
      </p:sp>
      <p:sp>
        <p:nvSpPr>
          <p:cNvPr id="10" name="Rectangle 9"/>
          <p:cNvSpPr/>
          <p:nvPr/>
        </p:nvSpPr>
        <p:spPr>
          <a:xfrm>
            <a:off x="2168766" y="1983247"/>
            <a:ext cx="1034670" cy="1032990"/>
          </a:xfrm>
          <a:custGeom>
            <a:avLst/>
            <a:gdLst/>
            <a:ahLst/>
            <a:cxnLst/>
            <a:rect l="l" t="t" r="r" b="b"/>
            <a:pathLst>
              <a:path w="3228210" h="3222968">
                <a:moveTo>
                  <a:pt x="1619999" y="642446"/>
                </a:moveTo>
                <a:lnTo>
                  <a:pt x="2664115" y="1686562"/>
                </a:lnTo>
                <a:lnTo>
                  <a:pt x="2664116" y="1686562"/>
                </a:lnTo>
                <a:lnTo>
                  <a:pt x="2664116" y="3222968"/>
                </a:lnTo>
                <a:lnTo>
                  <a:pt x="2015013" y="3222968"/>
                </a:lnTo>
                <a:lnTo>
                  <a:pt x="2015013" y="2511495"/>
                </a:lnTo>
                <a:cubicBezTo>
                  <a:pt x="2015013" y="2399422"/>
                  <a:pt x="1924159" y="2308568"/>
                  <a:pt x="1812086" y="2308568"/>
                </a:cubicBezTo>
                <a:lnTo>
                  <a:pt x="1427912" y="2308568"/>
                </a:lnTo>
                <a:cubicBezTo>
                  <a:pt x="1315839" y="2308568"/>
                  <a:pt x="1224985" y="2399422"/>
                  <a:pt x="1224985" y="2511495"/>
                </a:cubicBezTo>
                <a:lnTo>
                  <a:pt x="1224985" y="3222968"/>
                </a:lnTo>
                <a:lnTo>
                  <a:pt x="575882" y="3222968"/>
                </a:lnTo>
                <a:lnTo>
                  <a:pt x="575882" y="1686562"/>
                </a:lnTo>
                <a:lnTo>
                  <a:pt x="575884" y="1686562"/>
                </a:lnTo>
                <a:close/>
                <a:moveTo>
                  <a:pt x="509997" y="122689"/>
                </a:moveTo>
                <a:lnTo>
                  <a:pt x="942045" y="122689"/>
                </a:lnTo>
                <a:lnTo>
                  <a:pt x="942045" y="542556"/>
                </a:lnTo>
                <a:lnTo>
                  <a:pt x="509997" y="974604"/>
                </a:lnTo>
                <a:close/>
                <a:moveTo>
                  <a:pt x="1620001" y="7099"/>
                </a:moveTo>
                <a:lnTo>
                  <a:pt x="3228210" y="1686560"/>
                </a:lnTo>
                <a:lnTo>
                  <a:pt x="2900441" y="1686560"/>
                </a:lnTo>
                <a:lnTo>
                  <a:pt x="1620001" y="349390"/>
                </a:lnTo>
                <a:close/>
                <a:moveTo>
                  <a:pt x="1619999" y="0"/>
                </a:moveTo>
                <a:lnTo>
                  <a:pt x="1619999" y="342291"/>
                </a:lnTo>
                <a:lnTo>
                  <a:pt x="330172" y="1679462"/>
                </a:lnTo>
                <a:lnTo>
                  <a:pt x="0" y="167946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nvGrpSpPr>
          <p:cNvPr id="17" name="Group 16"/>
          <p:cNvGrpSpPr/>
          <p:nvPr/>
        </p:nvGrpSpPr>
        <p:grpSpPr>
          <a:xfrm>
            <a:off x="3528286" y="3874541"/>
            <a:ext cx="2110320" cy="678692"/>
            <a:chOff x="803640" y="3362835"/>
            <a:chExt cx="2059657" cy="678692"/>
          </a:xfrm>
        </p:grpSpPr>
        <p:sp>
          <p:nvSpPr>
            <p:cNvPr id="18" name="TextBox 17"/>
            <p:cNvSpPr txBox="1"/>
            <p:nvPr/>
          </p:nvSpPr>
          <p:spPr>
            <a:xfrm>
              <a:off x="803640" y="3579862"/>
              <a:ext cx="2059657" cy="461665"/>
            </a:xfrm>
            <a:prstGeom prst="rect">
              <a:avLst/>
            </a:prstGeom>
            <a:noFill/>
          </p:spPr>
          <p:txBody>
            <a:bodyPr wrap="square" rtlCol="0">
              <a:spAutoFit/>
            </a:bodyPr>
            <a:lstStyle/>
            <a:p>
              <a:pPr algn="ctr"/>
              <a:r>
                <a:rPr lang="en-US" sz="1200" dirty="0">
                  <a:solidFill>
                    <a:schemeClr val="bg1"/>
                  </a:solidFill>
                </a:rPr>
                <a:t>Provide more promotions </a:t>
              </a:r>
            </a:p>
            <a:p>
              <a:pPr algn="ctr"/>
              <a:r>
                <a:rPr lang="en-US" sz="1200" dirty="0">
                  <a:solidFill>
                    <a:schemeClr val="bg1"/>
                  </a:solidFill>
                </a:rPr>
                <a:t>on lower volume bottles</a:t>
              </a:r>
            </a:p>
          </p:txBody>
        </p:sp>
        <p:sp>
          <p:nvSpPr>
            <p:cNvPr id="19" name="TextBox 18"/>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a:t>
              </a:r>
              <a:endParaRPr lang="ko-KR" altLang="en-US" sz="1200" b="1" dirty="0">
                <a:solidFill>
                  <a:schemeClr val="bg1"/>
                </a:solidFill>
                <a:cs typeface="Arial" pitchFamily="34" charset="0"/>
              </a:endParaRPr>
            </a:p>
          </p:txBody>
        </p:sp>
      </p:grpSp>
      <p:grpSp>
        <p:nvGrpSpPr>
          <p:cNvPr id="20" name="Group 19"/>
          <p:cNvGrpSpPr/>
          <p:nvPr/>
        </p:nvGrpSpPr>
        <p:grpSpPr>
          <a:xfrm>
            <a:off x="759285" y="3651870"/>
            <a:ext cx="2110320" cy="1048024"/>
            <a:chOff x="803640" y="3362835"/>
            <a:chExt cx="2059657" cy="1048024"/>
          </a:xfrm>
        </p:grpSpPr>
        <p:sp>
          <p:nvSpPr>
            <p:cNvPr id="21" name="TextBox 20"/>
            <p:cNvSpPr txBox="1"/>
            <p:nvPr/>
          </p:nvSpPr>
          <p:spPr>
            <a:xfrm>
              <a:off x="803640" y="3579862"/>
              <a:ext cx="2059657" cy="830997"/>
            </a:xfrm>
            <a:prstGeom prst="rect">
              <a:avLst/>
            </a:prstGeom>
            <a:noFill/>
          </p:spPr>
          <p:txBody>
            <a:bodyPr wrap="square" rtlCol="0">
              <a:spAutoFit/>
            </a:bodyPr>
            <a:lstStyle/>
            <a:p>
              <a:pPr algn="ctr"/>
              <a:r>
                <a:rPr lang="en-US" altLang="ko-KR" sz="1200" dirty="0">
                  <a:solidFill>
                    <a:schemeClr val="bg1"/>
                  </a:solidFill>
                  <a:cs typeface="Arial" pitchFamily="34" charset="0"/>
                </a:rPr>
                <a:t>Reduce prices to encourage demand  for lagging segments: </a:t>
              </a:r>
            </a:p>
            <a:p>
              <a:pPr algn="ctr"/>
              <a:r>
                <a:rPr lang="en-US" altLang="ko-KR" sz="1200" dirty="0">
                  <a:solidFill>
                    <a:schemeClr val="bg1"/>
                  </a:solidFill>
                  <a:cs typeface="Arial" pitchFamily="34" charset="0"/>
                </a:rPr>
                <a:t>Sin Alcohol, Zero and Black </a:t>
              </a:r>
            </a:p>
          </p:txBody>
        </p:sp>
        <p:sp>
          <p:nvSpPr>
            <p:cNvPr id="22" name="TextBox 21"/>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a:t>
              </a:r>
              <a:endParaRPr lang="ko-KR" altLang="en-US" sz="1200" b="1" dirty="0">
                <a:solidFill>
                  <a:schemeClr val="bg1"/>
                </a:solidFill>
                <a:cs typeface="Arial" pitchFamily="34" charset="0"/>
              </a:endParaRPr>
            </a:p>
          </p:txBody>
        </p:sp>
      </p:grpSp>
      <p:grpSp>
        <p:nvGrpSpPr>
          <p:cNvPr id="23" name="Group 22"/>
          <p:cNvGrpSpPr/>
          <p:nvPr/>
        </p:nvGrpSpPr>
        <p:grpSpPr>
          <a:xfrm>
            <a:off x="6262570" y="3651870"/>
            <a:ext cx="2110320" cy="1080120"/>
            <a:chOff x="803640" y="3362835"/>
            <a:chExt cx="2059657" cy="1080120"/>
          </a:xfrm>
        </p:grpSpPr>
        <p:sp>
          <p:nvSpPr>
            <p:cNvPr id="24" name="TextBox 23"/>
            <p:cNvSpPr txBox="1"/>
            <p:nvPr/>
          </p:nvSpPr>
          <p:spPr>
            <a:xfrm>
              <a:off x="803640" y="3796624"/>
              <a:ext cx="2059657" cy="646331"/>
            </a:xfrm>
            <a:prstGeom prst="rect">
              <a:avLst/>
            </a:prstGeom>
            <a:noFill/>
          </p:spPr>
          <p:txBody>
            <a:bodyPr wrap="square" rtlCol="0">
              <a:spAutoFit/>
            </a:bodyPr>
            <a:lstStyle/>
            <a:p>
              <a:pPr algn="ctr"/>
              <a:r>
                <a:rPr lang="en-US" altLang="ko-KR" sz="1200" dirty="0">
                  <a:solidFill>
                    <a:schemeClr val="bg1"/>
                  </a:solidFill>
                  <a:cs typeface="Arial" pitchFamily="34" charset="0"/>
                </a:rPr>
                <a:t>Focus on the dominating areas in south region: </a:t>
              </a:r>
            </a:p>
            <a:p>
              <a:pPr algn="ctr"/>
              <a:r>
                <a:rPr lang="en-US" altLang="ko-KR" sz="1200" dirty="0">
                  <a:solidFill>
                    <a:schemeClr val="bg1"/>
                  </a:solidFill>
                  <a:cs typeface="Arial" pitchFamily="34" charset="0"/>
                </a:rPr>
                <a:t>Alicante, Cadiz and Badajoz. </a:t>
              </a:r>
            </a:p>
          </p:txBody>
        </p:sp>
        <p:sp>
          <p:nvSpPr>
            <p:cNvPr id="25" name="TextBox 24"/>
            <p:cNvSpPr txBox="1"/>
            <p:nvPr/>
          </p:nvSpPr>
          <p:spPr>
            <a:xfrm>
              <a:off x="803640" y="3362835"/>
              <a:ext cx="2059657" cy="276999"/>
            </a:xfrm>
            <a:prstGeom prst="rect">
              <a:avLst/>
            </a:prstGeom>
            <a:noFill/>
          </p:spPr>
          <p:txBody>
            <a:bodyPr wrap="square" rtlCol="0">
              <a:spAutoFit/>
            </a:bodyPr>
            <a:lstStyle/>
            <a:p>
              <a:pPr algn="ctr"/>
              <a:r>
                <a:rPr lang="en-US" altLang="ko-KR" sz="1200" b="1" dirty="0">
                  <a:solidFill>
                    <a:schemeClr val="bg1"/>
                  </a:solidFill>
                  <a:cs typeface="Arial" pitchFamily="34" charset="0"/>
                </a:rPr>
                <a:t> </a:t>
              </a:r>
              <a:endParaRPr lang="ko-KR" altLang="en-US" sz="1200" b="1" dirty="0">
                <a:solidFill>
                  <a:schemeClr val="bg1"/>
                </a:solidFill>
                <a:cs typeface="Arial" pitchFamily="34" charset="0"/>
              </a:endParaRPr>
            </a:p>
          </p:txBody>
        </p:sp>
      </p:grpSp>
      <p:sp>
        <p:nvSpPr>
          <p:cNvPr id="26" name="TextBox 25"/>
          <p:cNvSpPr txBox="1"/>
          <p:nvPr/>
        </p:nvSpPr>
        <p:spPr>
          <a:xfrm>
            <a:off x="4255663" y="1949569"/>
            <a:ext cx="3185901" cy="276999"/>
          </a:xfrm>
          <a:prstGeom prst="rect">
            <a:avLst/>
          </a:prstGeom>
          <a:noFill/>
        </p:spPr>
        <p:txBody>
          <a:bodyPr wrap="square" rtlCol="0">
            <a:spAutoFit/>
          </a:bodyPr>
          <a:lstStyle/>
          <a:p>
            <a:r>
              <a:rPr lang="en-US" altLang="ko-KR" sz="1200" dirty="0">
                <a:solidFill>
                  <a:schemeClr val="bg1"/>
                </a:solidFill>
                <a:cs typeface="Arial" pitchFamily="34" charset="0"/>
              </a:rPr>
              <a:t>Maximizing value, volume and sales</a:t>
            </a:r>
            <a:endParaRPr lang="ko-KR" altLang="en-US" sz="1200" dirty="0">
              <a:solidFill>
                <a:schemeClr val="bg1"/>
              </a:solidFill>
              <a:cs typeface="Arial" pitchFamily="34" charset="0"/>
            </a:endParaRPr>
          </a:p>
        </p:txBody>
      </p:sp>
      <p:sp>
        <p:nvSpPr>
          <p:cNvPr id="29" name="Block Arc 11">
            <a:extLst>
              <a:ext uri="{FF2B5EF4-FFF2-40B4-BE49-F238E27FC236}">
                <a16:creationId xmlns:a16="http://schemas.microsoft.com/office/drawing/2014/main" id="{942B1933-4C57-2E49-8289-1A83EECB8913}"/>
              </a:ext>
            </a:extLst>
          </p:cNvPr>
          <p:cNvSpPr/>
          <p:nvPr/>
        </p:nvSpPr>
        <p:spPr>
          <a:xfrm rot="10800000">
            <a:off x="1596938" y="3514986"/>
            <a:ext cx="217507" cy="353911"/>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Block Arc 11">
            <a:extLst>
              <a:ext uri="{FF2B5EF4-FFF2-40B4-BE49-F238E27FC236}">
                <a16:creationId xmlns:a16="http://schemas.microsoft.com/office/drawing/2014/main" id="{C08EDA97-4F09-EF4F-A9F3-27CF7C33E4D2}"/>
              </a:ext>
            </a:extLst>
          </p:cNvPr>
          <p:cNvSpPr/>
          <p:nvPr/>
        </p:nvSpPr>
        <p:spPr>
          <a:xfrm rot="10800000">
            <a:off x="5353829" y="2883130"/>
            <a:ext cx="217507" cy="353911"/>
          </a:xfrm>
          <a:custGeom>
            <a:avLst/>
            <a:gdLst/>
            <a:ahLst/>
            <a:cxnLst/>
            <a:rect l="l" t="t" r="r" b="b"/>
            <a:pathLst>
              <a:path w="3636337" h="7138182">
                <a:moveTo>
                  <a:pt x="1563551" y="3029061"/>
                </a:moveTo>
                <a:lnTo>
                  <a:pt x="1563551" y="1171769"/>
                </a:lnTo>
                <a:cubicBezTo>
                  <a:pt x="1444523" y="1201084"/>
                  <a:pt x="1330799" y="1254073"/>
                  <a:pt x="1228219" y="1328453"/>
                </a:cubicBezTo>
                <a:cubicBezTo>
                  <a:pt x="927220" y="1546705"/>
                  <a:pt x="771440" y="1913395"/>
                  <a:pt x="823311" y="2281559"/>
                </a:cubicBezTo>
                <a:cubicBezTo>
                  <a:pt x="886035" y="2761950"/>
                  <a:pt x="1181988" y="2923981"/>
                  <a:pt x="1563551" y="3029061"/>
                </a:cubicBezTo>
                <a:close/>
                <a:moveTo>
                  <a:pt x="2056123" y="5971053"/>
                </a:moveTo>
                <a:cubicBezTo>
                  <a:pt x="2180706" y="5941789"/>
                  <a:pt x="2300029" y="5887431"/>
                  <a:pt x="2407191" y="5809729"/>
                </a:cubicBezTo>
                <a:cubicBezTo>
                  <a:pt x="2708190" y="5591477"/>
                  <a:pt x="2863970" y="5224787"/>
                  <a:pt x="2812099" y="4856623"/>
                </a:cubicBezTo>
                <a:cubicBezTo>
                  <a:pt x="2712300" y="4365494"/>
                  <a:pt x="2419393" y="4148018"/>
                  <a:pt x="2056123" y="4007016"/>
                </a:cubicBezTo>
                <a:close/>
                <a:moveTo>
                  <a:pt x="2056123" y="7138182"/>
                </a:moveTo>
                <a:lnTo>
                  <a:pt x="1563551" y="7138182"/>
                </a:lnTo>
                <a:lnTo>
                  <a:pt x="1563551" y="6796553"/>
                </a:lnTo>
                <a:cubicBezTo>
                  <a:pt x="1376287" y="6771102"/>
                  <a:pt x="1191751" y="6715291"/>
                  <a:pt x="1016794" y="6629471"/>
                </a:cubicBezTo>
                <a:cubicBezTo>
                  <a:pt x="412303" y="6332946"/>
                  <a:pt x="21102" y="5726704"/>
                  <a:pt x="0" y="5053734"/>
                </a:cubicBezTo>
                <a:lnTo>
                  <a:pt x="813973" y="5028205"/>
                </a:lnTo>
                <a:cubicBezTo>
                  <a:pt x="825624" y="5399818"/>
                  <a:pt x="1041643" y="5734588"/>
                  <a:pt x="1375441" y="5898325"/>
                </a:cubicBezTo>
                <a:cubicBezTo>
                  <a:pt x="1436179" y="5928119"/>
                  <a:pt x="1499008" y="5951362"/>
                  <a:pt x="1563551" y="5965918"/>
                </a:cubicBezTo>
                <a:lnTo>
                  <a:pt x="1563551" y="3847635"/>
                </a:lnTo>
                <a:cubicBezTo>
                  <a:pt x="920238" y="3662345"/>
                  <a:pt x="233045" y="3450393"/>
                  <a:pt x="16852" y="2382091"/>
                </a:cubicBezTo>
                <a:cubicBezTo>
                  <a:pt x="-73403" y="1719933"/>
                  <a:pt x="208577" y="1061859"/>
                  <a:pt x="750173" y="669157"/>
                </a:cubicBezTo>
                <a:cubicBezTo>
                  <a:pt x="994931" y="491686"/>
                  <a:pt x="1274723" y="381458"/>
                  <a:pt x="1563551" y="341319"/>
                </a:cubicBezTo>
                <a:lnTo>
                  <a:pt x="1563551" y="0"/>
                </a:lnTo>
                <a:lnTo>
                  <a:pt x="2056123" y="0"/>
                </a:lnTo>
                <a:lnTo>
                  <a:pt x="2056123" y="339268"/>
                </a:lnTo>
                <a:cubicBezTo>
                  <a:pt x="2248752" y="363969"/>
                  <a:pt x="2438747" y="420481"/>
                  <a:pt x="2618616" y="508711"/>
                </a:cubicBezTo>
                <a:cubicBezTo>
                  <a:pt x="3223107" y="805237"/>
                  <a:pt x="3614308" y="1411478"/>
                  <a:pt x="3635410" y="2084448"/>
                </a:cubicBezTo>
                <a:lnTo>
                  <a:pt x="2821437" y="2109978"/>
                </a:lnTo>
                <a:cubicBezTo>
                  <a:pt x="2809786" y="1738364"/>
                  <a:pt x="2593767" y="1403594"/>
                  <a:pt x="2259969" y="1239857"/>
                </a:cubicBezTo>
                <a:cubicBezTo>
                  <a:pt x="2194243" y="1207617"/>
                  <a:pt x="2126069" y="1183046"/>
                  <a:pt x="2056123" y="1168235"/>
                </a:cubicBezTo>
                <a:lnTo>
                  <a:pt x="2056123" y="3150890"/>
                </a:lnTo>
                <a:cubicBezTo>
                  <a:pt x="2675271" y="3303511"/>
                  <a:pt x="3347939" y="3564428"/>
                  <a:pt x="3618512" y="4743007"/>
                </a:cubicBezTo>
                <a:cubicBezTo>
                  <a:pt x="3712448" y="5409725"/>
                  <a:pt x="3430336" y="6073786"/>
                  <a:pt x="2885237" y="6469025"/>
                </a:cubicBezTo>
                <a:cubicBezTo>
                  <a:pt x="2636047" y="6649712"/>
                  <a:pt x="2350538" y="6760700"/>
                  <a:pt x="2056123" y="67987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31" name="Picture 30" descr="A close up of a logo&#10;&#10;Description automatically generated">
            <a:extLst>
              <a:ext uri="{FF2B5EF4-FFF2-40B4-BE49-F238E27FC236}">
                <a16:creationId xmlns:a16="http://schemas.microsoft.com/office/drawing/2014/main" id="{9D5D6137-9344-4A4E-A4E5-B559BB3CD614}"/>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4246409" y="3507854"/>
            <a:ext cx="564839" cy="564839"/>
          </a:xfrm>
          <a:prstGeom prst="rect">
            <a:avLst/>
          </a:prstGeom>
        </p:spPr>
      </p:pic>
      <p:pic>
        <p:nvPicPr>
          <p:cNvPr id="32" name="Picture 31" descr="A close up of a logo&#10;&#10;Description automatically generated">
            <a:extLst>
              <a:ext uri="{FF2B5EF4-FFF2-40B4-BE49-F238E27FC236}">
                <a16:creationId xmlns:a16="http://schemas.microsoft.com/office/drawing/2014/main" id="{F3A33C89-F9A4-DD49-962D-9956BC83F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5466" y="2745853"/>
            <a:ext cx="564839" cy="564839"/>
          </a:xfrm>
          <a:prstGeom prst="rect">
            <a:avLst/>
          </a:prstGeom>
        </p:spPr>
      </p:pic>
      <p:sp>
        <p:nvSpPr>
          <p:cNvPr id="33" name="Block Arc 14">
            <a:extLst>
              <a:ext uri="{FF2B5EF4-FFF2-40B4-BE49-F238E27FC236}">
                <a16:creationId xmlns:a16="http://schemas.microsoft.com/office/drawing/2014/main" id="{7A1C2F78-3EA9-9B49-ABCD-005E44E8EF80}"/>
              </a:ext>
            </a:extLst>
          </p:cNvPr>
          <p:cNvSpPr/>
          <p:nvPr/>
        </p:nvSpPr>
        <p:spPr>
          <a:xfrm rot="16200000">
            <a:off x="7116323" y="3430659"/>
            <a:ext cx="442130" cy="442421"/>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4" name="Block Arc 14">
            <a:extLst>
              <a:ext uri="{FF2B5EF4-FFF2-40B4-BE49-F238E27FC236}">
                <a16:creationId xmlns:a16="http://schemas.microsoft.com/office/drawing/2014/main" id="{7943773F-6AFB-2D4A-8FA3-1BF60E7A37B0}"/>
              </a:ext>
            </a:extLst>
          </p:cNvPr>
          <p:cNvSpPr/>
          <p:nvPr/>
        </p:nvSpPr>
        <p:spPr>
          <a:xfrm rot="16200000">
            <a:off x="6509929" y="2866070"/>
            <a:ext cx="372616" cy="360042"/>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Tree>
    <p:extLst>
      <p:ext uri="{BB962C8B-B14F-4D97-AF65-F5344CB8AC3E}">
        <p14:creationId xmlns:p14="http://schemas.microsoft.com/office/powerpoint/2010/main" val="859617206"/>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3071</TotalTime>
  <Words>1067</Words>
  <Application>Microsoft Macintosh PowerPoint</Application>
  <PresentationFormat>On-screen Show (16:9)</PresentationFormat>
  <Paragraphs>259</Paragraphs>
  <Slides>25</Slides>
  <Notes>7</Notes>
  <HiddenSlides>0</HiddenSlides>
  <MMClips>0</MMClips>
  <ScaleCrop>false</ScaleCrop>
  <HeadingPairs>
    <vt:vector size="6" baseType="variant">
      <vt:variant>
        <vt:lpstr>Fonts Used</vt:lpstr>
      </vt:variant>
      <vt:variant>
        <vt:i4>2</vt:i4>
      </vt:variant>
      <vt:variant>
        <vt:lpstr>Theme</vt:lpstr>
      </vt:variant>
      <vt:variant>
        <vt:i4>3</vt:i4>
      </vt:variant>
      <vt:variant>
        <vt:lpstr>Slide Titles</vt:lpstr>
      </vt:variant>
      <vt:variant>
        <vt:i4>25</vt:i4>
      </vt:variant>
    </vt:vector>
  </HeadingPairs>
  <TitlesOfParts>
    <vt:vector size="30" baseType="lpstr">
      <vt:lpstr>Arial</vt:lpstr>
      <vt:lpstr>Calibri</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Mada Susan Subaiti</cp:lastModifiedBy>
  <cp:revision>147</cp:revision>
  <dcterms:created xsi:type="dcterms:W3CDTF">2016-12-05T23:26:54Z</dcterms:created>
  <dcterms:modified xsi:type="dcterms:W3CDTF">2019-11-08T02:38:41Z</dcterms:modified>
</cp:coreProperties>
</file>